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6"/>
  </p:notesMasterIdLst>
  <p:handoutMasterIdLst>
    <p:handoutMasterId r:id="rId47"/>
  </p:handoutMasterIdLst>
  <p:sldIdLst>
    <p:sldId id="322" r:id="rId2"/>
    <p:sldId id="323" r:id="rId3"/>
    <p:sldId id="324" r:id="rId4"/>
    <p:sldId id="294" r:id="rId5"/>
    <p:sldId id="295" r:id="rId6"/>
    <p:sldId id="257" r:id="rId7"/>
    <p:sldId id="265" r:id="rId8"/>
    <p:sldId id="317" r:id="rId9"/>
    <p:sldId id="267" r:id="rId10"/>
    <p:sldId id="303" r:id="rId11"/>
    <p:sldId id="304" r:id="rId12"/>
    <p:sldId id="268" r:id="rId13"/>
    <p:sldId id="301" r:id="rId14"/>
    <p:sldId id="285" r:id="rId15"/>
    <p:sldId id="286" r:id="rId16"/>
    <p:sldId id="274" r:id="rId17"/>
    <p:sldId id="263" r:id="rId18"/>
    <p:sldId id="275" r:id="rId19"/>
    <p:sldId id="296" r:id="rId20"/>
    <p:sldId id="291" r:id="rId21"/>
    <p:sldId id="292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5" r:id="rId31"/>
    <p:sldId id="314" r:id="rId32"/>
    <p:sldId id="270" r:id="rId33"/>
    <p:sldId id="272" r:id="rId34"/>
    <p:sldId id="271" r:id="rId35"/>
    <p:sldId id="273" r:id="rId36"/>
    <p:sldId id="276" r:id="rId37"/>
    <p:sldId id="316" r:id="rId38"/>
    <p:sldId id="284" r:id="rId39"/>
    <p:sldId id="280" r:id="rId40"/>
    <p:sldId id="281" r:id="rId41"/>
    <p:sldId id="282" r:id="rId42"/>
    <p:sldId id="287" r:id="rId43"/>
    <p:sldId id="289" r:id="rId44"/>
    <p:sldId id="318" r:id="rId45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Open Sans Extrabold" panose="020F0502020204030204" pitchFamily="34" charset="0"/>
      <p:bold r:id="rId56"/>
      <p:italic r:id="rId57"/>
      <p:boldItalic r:id="rId58"/>
    </p:embeddedFont>
    <p:embeddedFont>
      <p:font typeface="Open Sans Light" panose="020F0302020204030204" pitchFamily="34" charset="0"/>
      <p:regular r:id="rId59"/>
      <p:italic r:id="rId60"/>
    </p:embeddedFont>
    <p:embeddedFont>
      <p:font typeface="Open Sans Semibold" panose="020F0502020204030204" pitchFamily="34" charset="0"/>
      <p:regular r:id="rId61"/>
      <p:bold r:id="rId62"/>
      <p:italic r:id="rId63"/>
      <p:boldItalic r:id="rId64"/>
    </p:embeddedFont>
    <p:embeddedFont>
      <p:font typeface="TUD-Iconfont Light" panose="00000400000000000000"/>
      <p:regular r:id="rId6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322"/>
            <p14:sldId id="323"/>
            <p14:sldId id="324"/>
            <p14:sldId id="294"/>
          </p14:sldIdLst>
        </p14:section>
        <p14:section name="Elemente des Corporate Design" id="{9B15DDF1-0A1C-4450-A2F2-FA4F67CF33BE}">
          <p14:sldIdLst>
            <p14:sldId id="295"/>
            <p14:sldId id="257"/>
            <p14:sldId id="265"/>
            <p14:sldId id="317"/>
            <p14:sldId id="267"/>
            <p14:sldId id="303"/>
            <p14:sldId id="304"/>
            <p14:sldId id="268"/>
          </p14:sldIdLst>
        </p14:section>
        <p14:section name="Barrierefreiheit" id="{E2B0AA9C-B969-41B1-8D1C-CD958EECCFCE}">
          <p14:sldIdLst>
            <p14:sldId id="301"/>
            <p14:sldId id="285"/>
          </p14:sldIdLst>
        </p14:section>
        <p14:section name="Hinweise zur Arbeit mit der Präsentationsvorlage" id="{C35964E0-8CA8-4D55-BC6C-ED89AB26EFC1}">
          <p14:sldIdLst>
            <p14:sldId id="286"/>
            <p14:sldId id="274"/>
            <p14:sldId id="263"/>
            <p14:sldId id="275"/>
          </p14:sldIdLst>
        </p14:section>
        <p14:section name="Platzierung von Zweitlogos" id="{D6084297-AA0D-46A3-A755-4530E61D1AFD}">
          <p14:sldIdLst>
            <p14:sldId id="296"/>
            <p14:sldId id="291"/>
            <p14:sldId id="292"/>
          </p14:sldIdLst>
        </p14:section>
        <p14:section name="Titel mit Visual oder Foto" id="{F5E9657D-0C2D-426B-AD48-34C0FBC92651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5"/>
            <p14:sldId id="314"/>
          </p14:sldIdLst>
        </p14:section>
        <p14:section name="Vorlagendatei speichern" id="{660D1769-CD84-4294-963C-1189C9516F27}">
          <p14:sldIdLst>
            <p14:sldId id="270"/>
            <p14:sldId id="272"/>
            <p14:sldId id="271"/>
            <p14:sldId id="273"/>
          </p14:sldIdLst>
        </p14:section>
        <p14:section name="weitere Beispielseiten mit Inhalten der TU Dresden" id="{AD708181-2670-4EDC-AA8D-5A3C3905AC8F}">
          <p14:sldIdLst>
            <p14:sldId id="276"/>
            <p14:sldId id="316"/>
            <p14:sldId id="284"/>
            <p14:sldId id="280"/>
            <p14:sldId id="281"/>
            <p14:sldId id="282"/>
            <p14:sldId id="287"/>
            <p14:sldId id="28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1B81"/>
    <a:srgbClr val="CD1719"/>
    <a:srgbClr val="00305D"/>
    <a:srgbClr val="DE2526"/>
    <a:srgbClr val="59358C"/>
    <a:srgbClr val="FFFFFF"/>
    <a:srgbClr val="0069B4"/>
    <a:srgbClr val="F2F2F2"/>
    <a:srgbClr val="000000"/>
    <a:srgbClr val="13A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86" autoAdjust="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63" Type="http://schemas.openxmlformats.org/officeDocument/2006/relationships/font" Target="fonts/font1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Diagrammtitel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5CF-440A-BB74-EBAE3317F7DF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5CF-440A-BB74-EBAE3317F7DF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5CF-440A-BB74-EBAE3317F7DF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CF-440A-BB74-EBAE3317F7DF}"/>
              </c:ext>
            </c:extLst>
          </c:dPt>
          <c:dLbls>
            <c:dLbl>
              <c:idx val="0"/>
              <c:layout>
                <c:manualLayout>
                  <c:x val="5.8371735791090631E-2"/>
                  <c:y val="0.146432591005043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CF-440A-BB74-EBAE3317F7DF}"/>
                </c:ext>
              </c:extLst>
            </c:dLbl>
            <c:dLbl>
              <c:idx val="1"/>
              <c:layout>
                <c:manualLayout>
                  <c:x val="-3.6866359447004636E-2"/>
                  <c:y val="0.140455750555857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CF-440A-BB74-EBAE3317F7DF}"/>
                </c:ext>
              </c:extLst>
            </c:dLbl>
            <c:dLbl>
              <c:idx val="2"/>
              <c:layout>
                <c:manualLayout>
                  <c:x val="-9.2165898617511552E-2"/>
                  <c:y val="-6.8733665165632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CF-440A-BB74-EBAE3317F7DF}"/>
                </c:ext>
              </c:extLst>
            </c:dLbl>
            <c:dLbl>
              <c:idx val="3"/>
              <c:layout>
                <c:manualLayout>
                  <c:x val="-5.2227342549923249E-2"/>
                  <c:y val="-7.17220853902253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CF-440A-BB74-EBAE3317F7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F-440A-BB74-EBAE3317F7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B2-493F-B775-061CA895142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B2-493F-B775-061CA8951423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B2-493F-B775-061CA89514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3446264"/>
        <c:axId val="573446656"/>
      </c:barChart>
      <c:catAx>
        <c:axId val="573446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656"/>
        <c:crosses val="autoZero"/>
        <c:auto val="1"/>
        <c:lblAlgn val="ctr"/>
        <c:lblOffset val="100"/>
        <c:noMultiLvlLbl val="0"/>
      </c:catAx>
      <c:valAx>
        <c:axId val="57344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22.05.24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22.05.24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2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pic>
        <p:nvPicPr>
          <p:cNvPr id="12" name="Grafik 1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grpSp>
        <p:nvGrpSpPr>
          <p:cNvPr id="2" name="Gruppieren 1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11" name="Grafik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1" name="Grafik 10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9" name="Grafik 18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21" name="Gruppieren 20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2" name="Grafik 2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1" name="Grafik 10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9" name="Grafik 18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21" name="Gruppieren 20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2" name="Grafik 2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21" name="Grafik 20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23" name="Grafik 2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25" name="Gruppieren 24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6" name="Grafik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D:\01 Daten\K - Abbildungen, Zeichnungen\01 - Produkte\CF Geweb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8" r="28968"/>
          <a:stretch/>
        </p:blipFill>
        <p:spPr bwMode="auto">
          <a:xfrm>
            <a:off x="-1" y="1196976"/>
            <a:ext cx="12192001" cy="56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fik 15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7" name="Grafik 16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6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grpSp>
        <p:nvGrpSpPr>
          <p:cNvPr id="14" name="Gruppieren 13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7" name="Grafik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8" name="Grafik 27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19375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1" name="Grafik 10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29323"/>
            <a:ext cx="1463906" cy="5436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925" y="357105"/>
            <a:ext cx="3040485" cy="5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0B9D4-166E-498E-8804-18CAE6D32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7698E1-06EE-4F97-A487-87CF2686F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3DFC84-C1CF-4751-9583-E2CF00DB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C806-675A-4041-B382-D091F09A8FCE}" type="datetimeFigureOut">
              <a:rPr lang="de-DE" smtClean="0"/>
              <a:t>22.05.24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873223-B563-4067-8C6F-BEA3E76E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3852C7-D094-4C7C-9C1C-C195B74D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53C4-F88B-4D77-8D0B-AA46883D01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891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1" name="Grafik 10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pic>
        <p:nvPicPr>
          <p:cNvPr id="21" name="Grafik 20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29323"/>
            <a:ext cx="1463906" cy="5436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925" y="357105"/>
            <a:ext cx="3040485" cy="5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7" name="Grafik 16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0" name="Grafik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16" name="Gruppieren 15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5" name="Grafik 14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6" name="Grafik 15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17" name="Gruppieren 16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5" name="Grafik 14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pic>
        <p:nvPicPr>
          <p:cNvPr id="18" name="Grafik 17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29323"/>
            <a:ext cx="1463906" cy="5436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925" y="357105"/>
            <a:ext cx="3040485" cy="5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6" name="Grafik 15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7" name="Grafik 16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19" name="Gruppieren 18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0" name="Grafik 1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1" name="Grafik 10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9" name="Grafik 18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21" name="Gruppieren 20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2" name="Grafik 2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w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048"/>
            <a:ext cx="1116268" cy="3240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2477770" y="6318340"/>
            <a:ext cx="539623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Titel der Präsentation</a:t>
            </a:r>
          </a:p>
          <a:p>
            <a:pPr algn="l"/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Institut für Textilmaschinen und Textile Hochleistungswerkstofftechnik / </a:t>
            </a: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Vorname des Vortragenden</a:t>
            </a:r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Ort oder Anlass des Vortrags // 13.01.2021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8070850" y="6306444"/>
            <a:ext cx="6921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Grafik 13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82" y="6322796"/>
            <a:ext cx="972216" cy="36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485" y="6339294"/>
            <a:ext cx="104117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23" r:id="rId2"/>
    <p:sldLayoutId id="2147483904" r:id="rId3"/>
    <p:sldLayoutId id="2147483905" r:id="rId4"/>
    <p:sldLayoutId id="2147483893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894" r:id="rId13"/>
    <p:sldLayoutId id="2147483913" r:id="rId14"/>
    <p:sldLayoutId id="2147483897" r:id="rId15"/>
    <p:sldLayoutId id="2147483914" r:id="rId16"/>
    <p:sldLayoutId id="2147483915" r:id="rId17"/>
    <p:sldLayoutId id="2147483916" r:id="rId18"/>
    <p:sldLayoutId id="2147483899" r:id="rId19"/>
    <p:sldLayoutId id="2147483896" r:id="rId20"/>
    <p:sldLayoutId id="2147483900" r:id="rId21"/>
    <p:sldLayoutId id="2147483901" r:id="rId22"/>
    <p:sldLayoutId id="2147483918" r:id="rId23"/>
    <p:sldLayoutId id="2147483919" r:id="rId24"/>
    <p:sldLayoutId id="2147483917" r:id="rId25"/>
    <p:sldLayoutId id="2147483902" r:id="rId26"/>
    <p:sldLayoutId id="2147483903" r:id="rId27"/>
    <p:sldLayoutId id="2147483895" r:id="rId28"/>
    <p:sldLayoutId id="2147483920" r:id="rId29"/>
    <p:sldLayoutId id="2147483921" r:id="rId30"/>
    <p:sldLayoutId id="2147483922" r:id="rId31"/>
    <p:sldLayoutId id="2147483924" r:id="rId32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Relationship Id="rId4" Type="http://schemas.openxmlformats.org/officeDocument/2006/relationships/hyperlink" Target="https://support.office.com/de-de/article/ausrichten-von-objekten-auf-folien-mithilfe-von-f%C3%BChrungslinien-auf-folienmasterebene-80e0171a-a5f6-499b-8a1e-c46da02b3287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paciellogroup.com/resources/contrastanalyser/" TargetMode="External"/><Relationship Id="rId2" Type="http://schemas.openxmlformats.org/officeDocument/2006/relationships/hyperlink" Target="http://www.leserlich.inf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lvis.inf.tu-dresden.de/dokumente/upload/01473_anleitungpowerpoint_2013.pdf?menuid=45" TargetMode="External"/><Relationship Id="rId4" Type="http://schemas.openxmlformats.org/officeDocument/2006/relationships/hyperlink" Target="https://tu-dresden.de/intern/services-und-hilfe/kommunizieren-und-publizieren/cd/anleitungen/tutorial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support.office.com/de-de/article/Erstellen-und-Verwenden-einer-eigenen-Vorlage-A1B72758-61A0-4215-80EB-165C6C4BED04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upport.office.com/de-de/article/verwenden-oder-Erstellen-von-Designs-in-PowerPoint-83e68627-2c17-454a-9fd8-62deb81951a6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inkscape.org/de/" TargetMode="Externa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eve_Matteson" TargetMode="Externa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4" Type="http://schemas.openxmlformats.org/officeDocument/2006/relationships/hyperlink" Target="https://tu-dresden.de/intern/services-und-hilfe/ressourcen/dateien/kommunizieren_und_publizieren/corporate-design/cd-elemente/schrift-tud-open-san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de-de/office/anpassen-von-einz%C3%BCge-im-absatztext-in-powerpoint-6d2efb0f-9682-40ac-967f-3eb7f87d2386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A79EF1DF-6321-44D1-9ABE-71C53F521253}"/>
              </a:ext>
            </a:extLst>
          </p:cNvPr>
          <p:cNvSpPr txBox="1"/>
          <p:nvPr/>
        </p:nvSpPr>
        <p:spPr>
          <a:xfrm>
            <a:off x="3489980" y="3193744"/>
            <a:ext cx="100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x</a:t>
            </a:r>
            <a:endParaRPr lang="de-DE" sz="2000" dirty="0">
              <a:solidFill>
                <a:schemeClr val="accent4"/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672303" y="570204"/>
            <a:ext cx="5422818" cy="5429956"/>
            <a:chOff x="589547" y="548999"/>
            <a:chExt cx="5760000" cy="5767582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3C4B48D-7840-4387-800D-08804698667A}"/>
                </a:ext>
              </a:extLst>
            </p:cNvPr>
            <p:cNvSpPr/>
            <p:nvPr/>
          </p:nvSpPr>
          <p:spPr>
            <a:xfrm>
              <a:off x="589547" y="549000"/>
              <a:ext cx="5760000" cy="57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16EA498-18E5-4BCE-9656-DD99A8AD5C1C}"/>
                </a:ext>
              </a:extLst>
            </p:cNvPr>
            <p:cNvSpPr txBox="1"/>
            <p:nvPr/>
          </p:nvSpPr>
          <p:spPr>
            <a:xfrm>
              <a:off x="3123900" y="2956792"/>
              <a:ext cx="1004637" cy="3922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accent4"/>
                  </a:solidFill>
                </a:rPr>
                <a:t>y</a:t>
              </a:r>
              <a:endParaRPr lang="de-DE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C6C47D6B-D819-474D-B847-4863ECD94326}"/>
                </a:ext>
              </a:extLst>
            </p:cNvPr>
            <p:cNvCxnSpPr>
              <a:cxnSpLocks/>
            </p:cNvCxnSpPr>
            <p:nvPr/>
          </p:nvCxnSpPr>
          <p:spPr>
            <a:xfrm>
              <a:off x="589547" y="5582653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43F7061-4733-4277-A35A-1DA58E143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9547" y="1337510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E1DED36-EFE2-47BE-B2B4-FF9A42B2AC92}"/>
                </a:ext>
              </a:extLst>
            </p:cNvPr>
            <p:cNvCxnSpPr>
              <a:cxnSpLocks/>
            </p:cNvCxnSpPr>
            <p:nvPr/>
          </p:nvCxnSpPr>
          <p:spPr>
            <a:xfrm>
              <a:off x="589547" y="3328737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EABD02F-D622-458B-BCC2-29309A9AC3D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1490356" y="3436581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EAA48FC-55F4-4F1B-B3E3-7E54DC2057E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9235" y="3429000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3D6B0C2-1C72-4820-9933-43DD2BC13B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650515" y="3428999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445690A-D35B-4902-B9DD-D42DAA74AD03}"/>
                </a:ext>
              </a:extLst>
            </p:cNvPr>
            <p:cNvCxnSpPr/>
            <p:nvPr/>
          </p:nvCxnSpPr>
          <p:spPr>
            <a:xfrm flipH="1">
              <a:off x="5170515" y="977510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713FAD29-0F4A-443B-BC10-CE94FC54EFA2}"/>
                </a:ext>
              </a:extLst>
            </p:cNvPr>
            <p:cNvCxnSpPr/>
            <p:nvPr/>
          </p:nvCxnSpPr>
          <p:spPr>
            <a:xfrm flipH="1">
              <a:off x="1029643" y="5229000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96EE916-C538-4AFE-90B8-0987E3FDB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9643" y="977510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21E838D9-9306-4749-BF3A-3C0517B63D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0515" y="5222653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80E4004C-C64A-47F7-9624-3680482689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0515" y="3328737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7366B78-2530-4E63-A562-74A8EE325A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643" y="3324253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700D822E-35D4-4DB0-9BDC-81FEBA77781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59235" y="1337509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D6A18E60-8546-4F00-96A2-834F3BDB585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59234" y="5582653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B16F24-E2D0-4258-92E3-FAE7290E1EBB}"/>
                </a:ext>
              </a:extLst>
            </p:cNvPr>
            <p:cNvSpPr txBox="1"/>
            <p:nvPr/>
          </p:nvSpPr>
          <p:spPr>
            <a:xfrm>
              <a:off x="1410574" y="977509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1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68AAC7D-9545-4E37-AD44-AD7F54355B4A}"/>
                </a:ext>
              </a:extLst>
            </p:cNvPr>
            <p:cNvSpPr txBox="1"/>
            <p:nvPr/>
          </p:nvSpPr>
          <p:spPr>
            <a:xfrm>
              <a:off x="3507256" y="969928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2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48B774F-82E9-4E81-8530-3EB1BEFB97A9}"/>
                </a:ext>
              </a:extLst>
            </p:cNvPr>
            <p:cNvSpPr txBox="1"/>
            <p:nvPr/>
          </p:nvSpPr>
          <p:spPr>
            <a:xfrm>
              <a:off x="5194105" y="977509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3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3D853C1-BFBC-473D-BAE4-222F28CEB456}"/>
                </a:ext>
              </a:extLst>
            </p:cNvPr>
            <p:cNvSpPr txBox="1"/>
            <p:nvPr/>
          </p:nvSpPr>
          <p:spPr>
            <a:xfrm>
              <a:off x="1410573" y="2966515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4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1316752D-85AC-471A-9CD0-6B3A3FD946AF}"/>
                </a:ext>
              </a:extLst>
            </p:cNvPr>
            <p:cNvSpPr txBox="1"/>
            <p:nvPr/>
          </p:nvSpPr>
          <p:spPr>
            <a:xfrm>
              <a:off x="5200993" y="2964202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5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E077F8E-8EE4-4FA0-B72C-DC5D1EC216EC}"/>
                </a:ext>
              </a:extLst>
            </p:cNvPr>
            <p:cNvSpPr txBox="1"/>
            <p:nvPr/>
          </p:nvSpPr>
          <p:spPr>
            <a:xfrm>
              <a:off x="5513814" y="5232682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8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7FEA8DB6-FDE7-498E-A191-1B11B7180502}"/>
                </a:ext>
              </a:extLst>
            </p:cNvPr>
            <p:cNvSpPr txBox="1"/>
            <p:nvPr/>
          </p:nvSpPr>
          <p:spPr>
            <a:xfrm>
              <a:off x="3509131" y="5232682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7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C89B064-74CB-4A1C-BD59-26A613FFA58A}"/>
                </a:ext>
              </a:extLst>
            </p:cNvPr>
            <p:cNvSpPr txBox="1"/>
            <p:nvPr/>
          </p:nvSpPr>
          <p:spPr>
            <a:xfrm>
              <a:off x="1097752" y="5247355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6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381FE9B-BDED-4C9D-8AA9-FAE05FF39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0728" y="2253534"/>
              <a:ext cx="0" cy="1080000"/>
            </a:xfrm>
            <a:prstGeom prst="straightConnector1">
              <a:avLst/>
            </a:prstGeom>
            <a:ln w="34925">
              <a:solidFill>
                <a:schemeClr val="accent4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2D613C0-43A0-4859-8A5B-BBD345328AD6}"/>
                </a:ext>
              </a:extLst>
            </p:cNvPr>
            <p:cNvCxnSpPr/>
            <p:nvPr/>
          </p:nvCxnSpPr>
          <p:spPr>
            <a:xfrm>
              <a:off x="3508397" y="3343247"/>
              <a:ext cx="108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39" name="Tabelle 39">
            <a:extLst>
              <a:ext uri="{FF2B5EF4-FFF2-40B4-BE49-F238E27FC236}">
                <a16:creationId xmlns:a16="http://schemas.microsoft.com/office/drawing/2014/main" id="{2897F32A-61B3-4619-B13E-15E547159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828393"/>
              </p:ext>
            </p:extLst>
          </p:nvPr>
        </p:nvGraphicFramePr>
        <p:xfrm>
          <a:off x="8859776" y="1066251"/>
          <a:ext cx="2066310" cy="19156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770">
                  <a:extLst>
                    <a:ext uri="{9D8B030D-6E8A-4147-A177-3AD203B41FA5}">
                      <a16:colId xmlns:a16="http://schemas.microsoft.com/office/drawing/2014/main" val="1290526867"/>
                    </a:ext>
                  </a:extLst>
                </a:gridCol>
                <a:gridCol w="688770">
                  <a:extLst>
                    <a:ext uri="{9D8B030D-6E8A-4147-A177-3AD203B41FA5}">
                      <a16:colId xmlns:a16="http://schemas.microsoft.com/office/drawing/2014/main" val="2718225185"/>
                    </a:ext>
                  </a:extLst>
                </a:gridCol>
                <a:gridCol w="688770">
                  <a:extLst>
                    <a:ext uri="{9D8B030D-6E8A-4147-A177-3AD203B41FA5}">
                      <a16:colId xmlns:a16="http://schemas.microsoft.com/office/drawing/2014/main" val="1783495327"/>
                    </a:ext>
                  </a:extLst>
                </a:gridCol>
              </a:tblGrid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Position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X-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Y-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896133584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698454113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465636879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590116946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460481804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57588523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28268429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93602348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44588703"/>
                  </a:ext>
                </a:extLst>
              </a:tr>
            </a:tbl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E2A54E90-0AA2-4E99-B7A5-F429C7912319}"/>
              </a:ext>
            </a:extLst>
          </p:cNvPr>
          <p:cNvSpPr txBox="1"/>
          <p:nvPr/>
        </p:nvSpPr>
        <p:spPr>
          <a:xfrm>
            <a:off x="607483" y="144789"/>
            <a:ext cx="32846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Sensorpositionen</a:t>
            </a:r>
          </a:p>
        </p:txBody>
      </p:sp>
    </p:spTree>
    <p:extLst>
      <p:ext uri="{BB962C8B-B14F-4D97-AF65-F5344CB8AC3E}">
        <p14:creationId xmlns:p14="http://schemas.microsoft.com/office/powerpoint/2010/main" val="312851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Farbzuweisung Bereiche und Studieninformationssystem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481138"/>
            <a:ext cx="5195888" cy="4252913"/>
          </a:xfrm>
        </p:spPr>
        <p:txBody>
          <a:bodyPr>
            <a:normAutofit/>
          </a:bodyPr>
          <a:lstStyle/>
          <a:p>
            <a:pPr marL="72000" lvl="1"/>
            <a:r>
              <a:rPr lang="de-DE" dirty="0"/>
              <a:t>Für die fünf  Bereiche der TUD folgende Farben zugewiesen. </a:t>
            </a:r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r>
              <a:rPr lang="de-DE" dirty="0"/>
              <a:t>Für das Studien-Information-System (SINS) gelten </a:t>
            </a:r>
            <a:br>
              <a:rPr lang="de-DE" dirty="0"/>
            </a:br>
            <a:r>
              <a:rPr lang="de-DE" dirty="0"/>
              <a:t>für die SINS-Bereiche äquivalente Farben </a:t>
            </a:r>
          </a:p>
          <a:p>
            <a:pPr marL="72000" lvl="1"/>
            <a:r>
              <a:rPr lang="de-DE" dirty="0"/>
              <a:t>+ zusätzlich das Orange für den SINS-Bereich Lehramt.</a:t>
            </a:r>
          </a:p>
          <a:p>
            <a:pPr lvl="2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00" y="1372011"/>
            <a:ext cx="5017547" cy="4524842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17779"/>
              </p:ext>
            </p:extLst>
          </p:nvPr>
        </p:nvGraphicFramePr>
        <p:xfrm>
          <a:off x="6514696" y="1031307"/>
          <a:ext cx="4968000" cy="48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5920836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0076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Bezeichnung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rgb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MN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MN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BuU</a:t>
                      </a:r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 hell	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0 / 172 / 169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#00aca9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BuU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131 / 141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#00838d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ING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0 / 161 / 217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#00a1d9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ING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119 / 174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#0077ae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GSW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224 / 49 / 138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#e0318a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GSW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206 / 0 / 117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#c40075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MED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232 / 65 /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#e8412c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MED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205 / 23 / 25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#007bc1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LEH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239 / 125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#ef7d00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LEH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201 / 75 / 23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#C94B17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45666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08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Farbpaletten in Office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9" y="1521430"/>
            <a:ext cx="8570323" cy="4428000"/>
          </a:xfrm>
          <a:prstGeom prst="rect">
            <a:avLst/>
          </a:prstGeom>
        </p:spPr>
      </p:pic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32765"/>
              </p:ext>
            </p:extLst>
          </p:nvPr>
        </p:nvGraphicFramePr>
        <p:xfrm>
          <a:off x="870260" y="1239410"/>
          <a:ext cx="8424000" cy="462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3452014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7314182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9982025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279299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1399003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5295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Office</a:t>
                      </a:r>
                      <a:r>
                        <a:rPr lang="de-DE" sz="1400" baseline="0" dirty="0">
                          <a:solidFill>
                            <a:schemeClr val="accent1"/>
                          </a:solidFill>
                        </a:rPr>
                        <a:t> Farbreihe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Bezeichnung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rgb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Text/Hintergrund -dunkel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Schwarz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0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#000000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Text/Hintergrund -hell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Weiß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Text/Hintergrund -dunkel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Grau (HKS 92)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114 / 119 / 119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#727777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Text/Hintergrund -hell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Weiß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48 / 93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#00305d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Akzent 3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4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Grün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Akzent 5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Grün mittel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Akzent 6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Grün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Hyperlink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besuchter</a:t>
                      </a:r>
                      <a:r>
                        <a:rPr lang="de-DE" sz="140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Hyperlink</a:t>
                      </a: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</a:tbl>
          </a:graphicData>
        </a:graphic>
      </p:graphicFrame>
      <p:sp>
        <p:nvSpPr>
          <p:cNvPr id="9" name="Inhaltsplatzhalter 3"/>
          <p:cNvSpPr>
            <a:spLocks noGrp="1"/>
          </p:cNvSpPr>
          <p:nvPr>
            <p:ph sz="quarter" idx="10"/>
          </p:nvPr>
        </p:nvSpPr>
        <p:spPr>
          <a:xfrm>
            <a:off x="9437426" y="4101152"/>
            <a:ext cx="2017973" cy="1864135"/>
          </a:xfrm>
        </p:spPr>
        <p:txBody>
          <a:bodyPr/>
          <a:lstStyle/>
          <a:p>
            <a:pPr marL="72000" lvl="1"/>
            <a:r>
              <a:rPr lang="de-DE" dirty="0"/>
              <a:t>Es ändert sich bei den Farbpaletten für Office </a:t>
            </a:r>
            <a:br>
              <a:rPr lang="de-DE" dirty="0"/>
            </a:br>
            <a:r>
              <a:rPr lang="de-DE" dirty="0"/>
              <a:t>(als .</a:t>
            </a:r>
            <a:r>
              <a:rPr lang="de-DE" dirty="0" err="1"/>
              <a:t>xml</a:t>
            </a:r>
            <a:r>
              <a:rPr lang="de-DE" dirty="0"/>
              <a:t>-Datei abgelegten)</a:t>
            </a:r>
            <a:br>
              <a:rPr lang="de-DE" dirty="0"/>
            </a:br>
            <a:r>
              <a:rPr lang="de-DE" dirty="0"/>
              <a:t>jeweils die Akzentfarbe 4 - 5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127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Raster </a:t>
            </a:r>
            <a:br>
              <a:rPr lang="de-DE" dirty="0"/>
            </a:br>
            <a:r>
              <a:rPr lang="de-DE" dirty="0"/>
              <a:t>für Präsentationsvorlagen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Für alle Publikationen der TUD ist im CD </a:t>
            </a:r>
            <a:br>
              <a:rPr lang="de-DE" dirty="0"/>
            </a:br>
            <a:r>
              <a:rPr lang="de-DE" dirty="0"/>
              <a:t>ein </a:t>
            </a:r>
            <a:r>
              <a:rPr lang="de-DE" dirty="0" err="1"/>
              <a:t>Layoutraster</a:t>
            </a:r>
            <a:r>
              <a:rPr lang="de-DE" dirty="0"/>
              <a:t> vorgegeben. Hierdurch sind </a:t>
            </a:r>
            <a:r>
              <a:rPr lang="de-DE" b="1" dirty="0"/>
              <a:t>Anordnung und Position des TUD-Logos definiert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In </a:t>
            </a:r>
            <a:r>
              <a:rPr lang="de-DE" b="1" dirty="0"/>
              <a:t>Präsentationen</a:t>
            </a:r>
            <a:r>
              <a:rPr lang="de-DE" dirty="0"/>
              <a:t> der TUD wird das Logo </a:t>
            </a:r>
            <a:r>
              <a:rPr lang="de-DE" b="1" dirty="0"/>
              <a:t>auf allen</a:t>
            </a:r>
            <a:r>
              <a:rPr lang="de-DE" dirty="0"/>
              <a:t> </a:t>
            </a:r>
            <a:r>
              <a:rPr lang="de-DE" b="1" dirty="0"/>
              <a:t>Inhaltsfolien in der Fußzeile unten links</a:t>
            </a:r>
            <a:r>
              <a:rPr lang="de-DE" dirty="0"/>
              <a:t> neben den Kontaktangaben der Vortragenden </a:t>
            </a:r>
            <a:r>
              <a:rPr lang="de-DE" dirty="0" err="1"/>
              <a:t>platziert</a:t>
            </a:r>
            <a:r>
              <a:rPr lang="de-DE" dirty="0"/>
              <a:t>.</a:t>
            </a:r>
          </a:p>
          <a:p>
            <a:pPr lvl="1"/>
            <a:r>
              <a:rPr lang="de-DE" b="1" dirty="0"/>
              <a:t>In allen anderen Kommunikationsmitteln </a:t>
            </a:r>
            <a:br>
              <a:rPr lang="de-DE" dirty="0"/>
            </a:br>
            <a:r>
              <a:rPr lang="de-DE" dirty="0"/>
              <a:t>wird das TUD-Logo stets </a:t>
            </a:r>
            <a:r>
              <a:rPr lang="de-DE" b="1" dirty="0"/>
              <a:t>oben links </a:t>
            </a:r>
            <a:r>
              <a:rPr lang="de-DE" dirty="0"/>
              <a:t>positioniert.</a:t>
            </a:r>
          </a:p>
          <a:p>
            <a:pPr lvl="1"/>
            <a:r>
              <a:rPr lang="de-DE" dirty="0"/>
              <a:t>Für diese Präsentationsvorlage wurde das Raster mittels </a:t>
            </a:r>
            <a:r>
              <a:rPr lang="de-DE" b="1" dirty="0"/>
              <a:t>Führungslinien</a:t>
            </a:r>
            <a:r>
              <a:rPr lang="de-DE" dirty="0"/>
              <a:t> hinterlegt. Diese lassen sich im Menü „Ansicht“ ein- und ausblenden. Diese helfen auch bei der </a:t>
            </a:r>
            <a:r>
              <a:rPr lang="de-DE" b="1" dirty="0"/>
              <a:t>Positionierung von Bild- und Textelementen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Die Linie über dem Fußbereich markiert den freizuhaltenden Bereich, kann aber als Element entfallen.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076" t="923" r="47662" b="56997"/>
          <a:stretch/>
        </p:blipFill>
        <p:spPr>
          <a:xfrm>
            <a:off x="6267449" y="1503364"/>
            <a:ext cx="5187949" cy="4344985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6254180" y="5479017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mehr Informationen zu diesem Thema:</a:t>
            </a:r>
            <a:br>
              <a:rPr lang="de-DE" sz="1200" dirty="0">
                <a:solidFill>
                  <a:schemeClr val="accent1"/>
                </a:solidFill>
              </a:rPr>
            </a:br>
            <a:r>
              <a:rPr lang="de-DE" sz="1200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4"/>
              </a:rPr>
              <a:t> </a:t>
            </a:r>
            <a:r>
              <a:rPr lang="de-DE" sz="1200" dirty="0">
                <a:solidFill>
                  <a:schemeClr val="accent1"/>
                </a:solidFill>
                <a:hlinkClick r:id="rId4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4"/>
              </a:rPr>
              <a:t>/ Führungslinien</a:t>
            </a:r>
            <a:endParaRPr lang="de-DE" sz="1200" dirty="0">
              <a:solidFill>
                <a:schemeClr val="accent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413122" y="1724347"/>
            <a:ext cx="648000" cy="25685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8060382" y="2430781"/>
            <a:ext cx="1039815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090862" y="2839615"/>
            <a:ext cx="1955760" cy="97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040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6327053" cy="1661993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Barrierefreiheit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Hinweise zur Erstellung </a:t>
            </a:r>
            <a:br>
              <a:rPr lang="de-DE" sz="3600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barrierefreier Präsentationen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974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 </a:t>
            </a:r>
            <a:br>
              <a:rPr lang="de-DE" dirty="0"/>
            </a:br>
            <a:r>
              <a:rPr lang="de-DE" b="0" dirty="0"/>
              <a:t>kommunizieren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1200"/>
              </a:spcAft>
            </a:pPr>
            <a:r>
              <a:rPr lang="de-DE" dirty="0"/>
              <a:t>Folgende Aspekte sind wesentlich, um ein barrierefreies Dokument zu erstellen:</a:t>
            </a:r>
          </a:p>
          <a:p>
            <a:pPr lvl="1"/>
            <a:r>
              <a:rPr lang="de-DE" dirty="0"/>
              <a:t>Inhaltsfelder im Layout nutzen (S. 14)</a:t>
            </a:r>
          </a:p>
          <a:p>
            <a:pPr lvl="1"/>
            <a:r>
              <a:rPr lang="de-DE" dirty="0"/>
              <a:t>Formatvorlagen für Text nutzen (S.15)</a:t>
            </a:r>
          </a:p>
          <a:p>
            <a:pPr lvl="1"/>
            <a:r>
              <a:rPr lang="de-DE" dirty="0"/>
              <a:t>Leerzeilen vermeiden</a:t>
            </a:r>
          </a:p>
          <a:p>
            <a:pPr lvl="1"/>
            <a:r>
              <a:rPr lang="de-DE" dirty="0"/>
              <a:t>Umfangreiche Anpassungen im Folienmaster vornehmen. Auf Schriftgröße und Farbkontraste achten. Kontrastrechner auf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 </a:t>
            </a:r>
            <a:r>
              <a:rPr lang="de-DE" dirty="0">
                <a:solidFill>
                  <a:srgbClr val="0069B4"/>
                </a:solidFill>
                <a:hlinkClick r:id="rId2"/>
              </a:rPr>
              <a:t>http://www.leserlich.info/</a:t>
            </a:r>
            <a:r>
              <a:rPr lang="de-DE" dirty="0">
                <a:solidFill>
                  <a:srgbClr val="0069B4"/>
                </a:solidFill>
              </a:rPr>
              <a:t> </a:t>
            </a:r>
            <a:r>
              <a:rPr lang="de-DE" dirty="0"/>
              <a:t>oder installiert der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Colour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contrast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analyzer</a:t>
            </a:r>
            <a:r>
              <a:rPr lang="de-DE" dirty="0">
                <a:hlinkClick r:id="rId3"/>
              </a:rPr>
              <a:t> CCA</a:t>
            </a:r>
            <a:r>
              <a:rPr lang="de-DE" dirty="0"/>
              <a:t>)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Bilder gruppieren</a:t>
            </a:r>
          </a:p>
          <a:p>
            <a:pPr lvl="1"/>
            <a:r>
              <a:rPr lang="de-DE" dirty="0"/>
              <a:t>Bildbeschreibung erstellen</a:t>
            </a:r>
          </a:p>
          <a:p>
            <a:pPr lvl="1"/>
            <a:r>
              <a:rPr lang="de-DE" dirty="0"/>
              <a:t>Diagramme, </a:t>
            </a:r>
            <a:r>
              <a:rPr lang="de-DE" dirty="0" err="1"/>
              <a:t>Smartart</a:t>
            </a:r>
            <a:r>
              <a:rPr lang="de-DE" dirty="0"/>
              <a:t> etc. am besten als Bilddatei mit Alt-Text einbinden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Einstellungen für Sprache und Inhaltsverzeichnis beim PDF-Export berücksichtigen.</a:t>
            </a:r>
            <a:br>
              <a:rPr lang="de-DE" dirty="0"/>
            </a:b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de-DE" dirty="0">
                <a:hlinkClick r:id="rId4"/>
              </a:rPr>
              <a:t>Weitere Informationen zu diesem Thema </a:t>
            </a:r>
            <a:r>
              <a:rPr lang="de-DE" dirty="0"/>
              <a:t>auf den Serviceseiten der TUD sowie auf den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de-DE" dirty="0">
                <a:hlinkClick r:id="rId5"/>
              </a:rPr>
              <a:t>Seiten des ELVIS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89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Hinweise</a:t>
            </a:r>
            <a:r>
              <a:rPr lang="de-DE" sz="3600" dirty="0">
                <a:solidFill>
                  <a:schemeClr val="bg1"/>
                </a:solidFill>
                <a:latin typeface="+mj-lt"/>
              </a:rPr>
              <a:t> </a:t>
            </a:r>
            <a:br>
              <a:rPr lang="de-DE" sz="3600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zur Arbeit mit der Präsentationsvorlage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54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Neue Datei </a:t>
            </a:r>
            <a:br>
              <a:rPr lang="de-DE" dirty="0"/>
            </a:br>
            <a:r>
              <a:rPr lang="de-DE" b="0" dirty="0"/>
              <a:t>erstellen</a:t>
            </a:r>
            <a:br>
              <a:rPr lang="de-DE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Bei einer neuen PowerPoint-Präsentation kann man die Vorlage entweder als </a:t>
            </a:r>
            <a:r>
              <a:rPr lang="de-DE" b="1" dirty="0"/>
              <a:t>„benutzerdefinierte“ Vorlage</a:t>
            </a:r>
            <a:r>
              <a:rPr lang="de-DE" dirty="0"/>
              <a:t>  oder als </a:t>
            </a:r>
            <a:r>
              <a:rPr lang="de-DE" b="1" dirty="0"/>
              <a:t>„empfohlenes“ Design</a:t>
            </a:r>
            <a:r>
              <a:rPr lang="de-DE" dirty="0"/>
              <a:t> auswählen.</a:t>
            </a:r>
          </a:p>
          <a:p>
            <a:pPr lvl="1"/>
            <a:r>
              <a:rPr lang="de-DE" dirty="0"/>
              <a:t>So lassen sich auch weitere Formatierungen z. B. für Diagramme in Excel anlegen.</a:t>
            </a:r>
          </a:p>
          <a:p>
            <a:r>
              <a:rPr lang="de-DE" sz="1200" b="0" dirty="0"/>
              <a:t>mehr Informationen zu diesem Thema: </a:t>
            </a:r>
            <a:r>
              <a:rPr lang="de-DE" sz="1200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Designs</a:t>
            </a:r>
            <a:endParaRPr lang="de-DE" sz="1200" dirty="0">
              <a:solidFill>
                <a:schemeClr val="accent1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Bildplatzhalter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921" r="1421" b="23270"/>
          <a:stretch/>
        </p:blipFill>
        <p:spPr>
          <a:xfrm>
            <a:off x="6275898" y="3044794"/>
            <a:ext cx="5175367" cy="2795587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1" name="Rechteck 10"/>
          <p:cNvSpPr/>
          <p:nvPr/>
        </p:nvSpPr>
        <p:spPr>
          <a:xfrm>
            <a:off x="8730633" y="4722926"/>
            <a:ext cx="1253337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" r="39598" b="54841"/>
          <a:stretch/>
        </p:blipFill>
        <p:spPr>
          <a:xfrm>
            <a:off x="865097" y="3044794"/>
            <a:ext cx="5206093" cy="278947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700130" y="4518836"/>
            <a:ext cx="2371059" cy="13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860963" y="3673983"/>
            <a:ext cx="797716" cy="272705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6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</a:t>
            </a:r>
            <a:br>
              <a:rPr lang="de-DE" dirty="0"/>
            </a:br>
            <a:r>
              <a:rPr lang="de-DE" b="0" dirty="0"/>
              <a:t>mit der Präsentationsvorlage</a:t>
            </a:r>
            <a:br>
              <a:rPr lang="de-DE" dirty="0"/>
            </a:b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14808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Für jede neue Folie innerhalb einer Präsentation sollte man </a:t>
            </a:r>
            <a:r>
              <a:rPr lang="de-DE" b="1" dirty="0"/>
              <a:t>das passende Layout </a:t>
            </a:r>
            <a:r>
              <a:rPr lang="de-DE" dirty="0"/>
              <a:t>(einspaltig, zweispaltig, etc.)  wählen.</a:t>
            </a:r>
          </a:p>
          <a:p>
            <a:pPr lvl="1"/>
            <a:r>
              <a:rPr lang="de-DE" b="1" dirty="0"/>
              <a:t>Texte und Bilder</a:t>
            </a:r>
            <a:r>
              <a:rPr lang="de-DE" dirty="0"/>
              <a:t> sollte man </a:t>
            </a:r>
            <a:r>
              <a:rPr lang="de-DE" b="1" dirty="0"/>
              <a:t>direkt in</a:t>
            </a:r>
            <a:r>
              <a:rPr lang="de-DE" dirty="0"/>
              <a:t> den vorgegebene </a:t>
            </a:r>
            <a:r>
              <a:rPr lang="de-DE" b="1" dirty="0"/>
              <a:t>Feldern platzieren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Für sich häufig wiederholenden Anordnungen von Bild- und Textelementen lohnt es sich, in den Masterfolien </a:t>
            </a:r>
            <a:r>
              <a:rPr lang="de-DE" b="1" dirty="0"/>
              <a:t>zusätzliche Layouts anzulegen</a:t>
            </a:r>
            <a:r>
              <a:rPr lang="de-DE" dirty="0"/>
              <a:t>.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So ist es sehr schnell möglich, aus verschiedenen Präsentationen eine gemeinsame zusammen zu stellen und das Layout auf ein einheitliches Layout anzupassen.</a:t>
            </a:r>
          </a:p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568101" y="2125439"/>
            <a:ext cx="882451" cy="72990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647400" y="2321155"/>
            <a:ext cx="3807999" cy="345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68101" y="1743236"/>
            <a:ext cx="252722" cy="27534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853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Texte  </a:t>
            </a:r>
            <a:br>
              <a:rPr lang="de-DE" dirty="0"/>
            </a:br>
            <a:r>
              <a:rPr lang="de-DE" b="0" dirty="0"/>
              <a:t>über Listenebene formatieren </a:t>
            </a:r>
            <a:br>
              <a:rPr lang="de-DE" dirty="0"/>
            </a:b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Am schnellsten lassen sich einheitlich gestaltete </a:t>
            </a:r>
            <a:r>
              <a:rPr lang="de-DE" b="1" dirty="0"/>
              <a:t>Texte, durch</a:t>
            </a:r>
            <a:r>
              <a:rPr lang="de-DE" dirty="0"/>
              <a:t> eine Formatierung über das </a:t>
            </a:r>
            <a:r>
              <a:rPr lang="de-DE" b="1" dirty="0"/>
              <a:t>Menü „Start“ </a:t>
            </a:r>
            <a:r>
              <a:rPr lang="de-DE" b="1" dirty="0">
                <a:sym typeface="Wingdings" panose="05000000000000000000" pitchFamily="2" charset="2"/>
              </a:rPr>
              <a:t> „</a:t>
            </a:r>
            <a:r>
              <a:rPr lang="de-DE" b="1" dirty="0"/>
              <a:t>Listenebene erhöhen oder verringern“ anpassen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Die hier voreingestellten Textformate </a:t>
            </a:r>
          </a:p>
          <a:p>
            <a:pPr lvl="2"/>
            <a:r>
              <a:rPr lang="de-DE" dirty="0"/>
              <a:t>Schriftgröße</a:t>
            </a:r>
          </a:p>
          <a:p>
            <a:pPr lvl="2"/>
            <a:r>
              <a:rPr lang="de-DE" dirty="0"/>
              <a:t>Anstriche</a:t>
            </a:r>
          </a:p>
          <a:p>
            <a:pPr lvl="2"/>
            <a:r>
              <a:rPr lang="de-DE" dirty="0"/>
              <a:t>Tabulatoren</a:t>
            </a:r>
          </a:p>
          <a:p>
            <a:pPr lvl="2"/>
            <a:r>
              <a:rPr lang="de-DE" dirty="0"/>
              <a:t>Textfarbe, etc.</a:t>
            </a:r>
          </a:p>
          <a:p>
            <a:pPr lvl="1"/>
            <a:r>
              <a:rPr lang="de-DE" dirty="0"/>
              <a:t>kann man ebenfalls </a:t>
            </a:r>
            <a:r>
              <a:rPr lang="de-DE" b="1" dirty="0"/>
              <a:t>im Folienmaster anpassen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Kleinere Änderungen und Hervorhebungen können direkt im Text über die Anpassung von Schrift oder Absatz vorgenommen werden.</a:t>
            </a:r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4" r="1948"/>
          <a:stretch/>
        </p:blipFill>
        <p:spPr/>
      </p:pic>
      <p:sp>
        <p:nvSpPr>
          <p:cNvPr id="11" name="Rechteck 10"/>
          <p:cNvSpPr/>
          <p:nvPr/>
        </p:nvSpPr>
        <p:spPr>
          <a:xfrm>
            <a:off x="9030647" y="2019249"/>
            <a:ext cx="439947" cy="232913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9249957" y="2698064"/>
            <a:ext cx="1661272" cy="4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29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Platzierung von Zweitlogos  Anordnungsmöglichkeiten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Das Zweitlogo darf nicht größer sein als das TUD Logo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02" y="5613616"/>
            <a:ext cx="2124798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36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r Verbinder 13">
            <a:extLst>
              <a:ext uri="{FF2B5EF4-FFF2-40B4-BE49-F238E27FC236}">
                <a16:creationId xmlns:a16="http://schemas.microsoft.com/office/drawing/2014/main" id="{FD1C3FEF-A1B0-5683-743B-476AF6D1CCED}"/>
              </a:ext>
            </a:extLst>
          </p:cNvPr>
          <p:cNvCxnSpPr>
            <a:cxnSpLocks/>
          </p:cNvCxnSpPr>
          <p:nvPr/>
        </p:nvCxnSpPr>
        <p:spPr>
          <a:xfrm rot="16200000">
            <a:off x="717675" y="327511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79EF1DF-6321-44D1-9ABE-71C53F521253}"/>
              </a:ext>
            </a:extLst>
          </p:cNvPr>
          <p:cNvSpPr txBox="1"/>
          <p:nvPr/>
        </p:nvSpPr>
        <p:spPr>
          <a:xfrm>
            <a:off x="3468398" y="3275111"/>
            <a:ext cx="100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x</a:t>
            </a:r>
            <a:endParaRPr lang="de-DE" sz="2000" dirty="0">
              <a:solidFill>
                <a:schemeClr val="accent4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EAA48FC-55F4-4F1B-B3E3-7E54DC2057E8}"/>
              </a:ext>
            </a:extLst>
          </p:cNvPr>
          <p:cNvCxnSpPr>
            <a:cxnSpLocks/>
          </p:cNvCxnSpPr>
          <p:nvPr/>
        </p:nvCxnSpPr>
        <p:spPr>
          <a:xfrm rot="16200000">
            <a:off x="719082" y="3281614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D3C4B48D-7840-4387-800D-08804698667A}"/>
              </a:ext>
            </a:extLst>
          </p:cNvPr>
          <p:cNvSpPr/>
          <p:nvPr/>
        </p:nvSpPr>
        <p:spPr>
          <a:xfrm>
            <a:off x="672303" y="570205"/>
            <a:ext cx="5422818" cy="5422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16EA498-18E5-4BCE-9656-DD99A8AD5C1C}"/>
              </a:ext>
            </a:extLst>
          </p:cNvPr>
          <p:cNvSpPr txBox="1"/>
          <p:nvPr/>
        </p:nvSpPr>
        <p:spPr>
          <a:xfrm>
            <a:off x="3058299" y="2837048"/>
            <a:ext cx="9458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y</a:t>
            </a:r>
            <a:endParaRPr lang="de-DE" sz="2000" dirty="0">
              <a:solidFill>
                <a:schemeClr val="accent4"/>
              </a:solidFill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C47D6B-D819-474D-B847-4863ECD94326}"/>
              </a:ext>
            </a:extLst>
          </p:cNvPr>
          <p:cNvCxnSpPr>
            <a:cxnSpLocks/>
          </p:cNvCxnSpPr>
          <p:nvPr/>
        </p:nvCxnSpPr>
        <p:spPr>
          <a:xfrm>
            <a:off x="672303" y="5309195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43F7061-4733-4277-A35A-1DA58E143F26}"/>
              </a:ext>
            </a:extLst>
          </p:cNvPr>
          <p:cNvCxnSpPr>
            <a:cxnSpLocks/>
          </p:cNvCxnSpPr>
          <p:nvPr/>
        </p:nvCxnSpPr>
        <p:spPr>
          <a:xfrm>
            <a:off x="672303" y="1312557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E1DED36-EFE2-47BE-B2B4-FF9A42B2AC92}"/>
              </a:ext>
            </a:extLst>
          </p:cNvPr>
          <p:cNvCxnSpPr>
            <a:cxnSpLocks/>
          </p:cNvCxnSpPr>
          <p:nvPr/>
        </p:nvCxnSpPr>
        <p:spPr>
          <a:xfrm>
            <a:off x="672303" y="3187220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EABD02F-D622-458B-BCC2-29309A9AC3D0}"/>
              </a:ext>
            </a:extLst>
          </p:cNvPr>
          <p:cNvCxnSpPr>
            <a:cxnSpLocks/>
          </p:cNvCxnSpPr>
          <p:nvPr/>
        </p:nvCxnSpPr>
        <p:spPr>
          <a:xfrm rot="16200000">
            <a:off x="-1285845" y="3288751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3D6B0C2-1C72-4820-9933-43DD2BC13B28}"/>
              </a:ext>
            </a:extLst>
          </p:cNvPr>
          <p:cNvCxnSpPr>
            <a:cxnSpLocks/>
          </p:cNvCxnSpPr>
          <p:nvPr/>
        </p:nvCxnSpPr>
        <p:spPr>
          <a:xfrm rot="16200000">
            <a:off x="2612625" y="3281613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13FAD29-0F4A-443B-BC10-CE94FC54EFA2}"/>
              </a:ext>
            </a:extLst>
          </p:cNvPr>
          <p:cNvCxnSpPr/>
          <p:nvPr/>
        </p:nvCxnSpPr>
        <p:spPr>
          <a:xfrm flipH="1">
            <a:off x="1086636" y="4976244"/>
            <a:ext cx="677852" cy="67785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1E838D9-9306-4749-BF3A-3C0517B63DF4}"/>
              </a:ext>
            </a:extLst>
          </p:cNvPr>
          <p:cNvCxnSpPr>
            <a:cxnSpLocks/>
          </p:cNvCxnSpPr>
          <p:nvPr/>
        </p:nvCxnSpPr>
        <p:spPr>
          <a:xfrm flipH="1" flipV="1">
            <a:off x="4985108" y="4970269"/>
            <a:ext cx="677852" cy="67785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0E4004C-C64A-47F7-9624-36804826891F}"/>
              </a:ext>
            </a:extLst>
          </p:cNvPr>
          <p:cNvCxnSpPr>
            <a:cxnSpLocks/>
          </p:cNvCxnSpPr>
          <p:nvPr/>
        </p:nvCxnSpPr>
        <p:spPr>
          <a:xfrm flipH="1" flipV="1">
            <a:off x="4985108" y="3187220"/>
            <a:ext cx="677852" cy="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7366B78-2530-4E63-A562-74A8EE325ADE}"/>
              </a:ext>
            </a:extLst>
          </p:cNvPr>
          <p:cNvCxnSpPr>
            <a:cxnSpLocks/>
          </p:cNvCxnSpPr>
          <p:nvPr/>
        </p:nvCxnSpPr>
        <p:spPr>
          <a:xfrm flipH="1" flipV="1">
            <a:off x="1086636" y="3182999"/>
            <a:ext cx="677852" cy="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6A18E60-8546-4F00-96A2-834F3BDB58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91564" y="5309195"/>
            <a:ext cx="677852" cy="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EE077F8E-8EE4-4FA0-B72C-DC5D1EC216EC}"/>
              </a:ext>
            </a:extLst>
          </p:cNvPr>
          <p:cNvSpPr txBox="1"/>
          <p:nvPr/>
        </p:nvSpPr>
        <p:spPr>
          <a:xfrm>
            <a:off x="1335524" y="1702138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001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381FE9B-BDED-4C9D-8AA9-FAE05FF39136}"/>
              </a:ext>
            </a:extLst>
          </p:cNvPr>
          <p:cNvCxnSpPr>
            <a:cxnSpLocks/>
          </p:cNvCxnSpPr>
          <p:nvPr/>
        </p:nvCxnSpPr>
        <p:spPr>
          <a:xfrm flipV="1">
            <a:off x="3431897" y="2174958"/>
            <a:ext cx="0" cy="1016778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2D613C0-43A0-4859-8A5B-BBD345328AD6}"/>
              </a:ext>
            </a:extLst>
          </p:cNvPr>
          <p:cNvCxnSpPr/>
          <p:nvPr/>
        </p:nvCxnSpPr>
        <p:spPr>
          <a:xfrm>
            <a:off x="3420288" y="3200881"/>
            <a:ext cx="101677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9" name="Tabelle 39">
            <a:extLst>
              <a:ext uri="{FF2B5EF4-FFF2-40B4-BE49-F238E27FC236}">
                <a16:creationId xmlns:a16="http://schemas.microsoft.com/office/drawing/2014/main" id="{2897F32A-61B3-4619-B13E-15E547159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24160"/>
              </p:ext>
            </p:extLst>
          </p:nvPr>
        </p:nvGraphicFramePr>
        <p:xfrm>
          <a:off x="7908571" y="616528"/>
          <a:ext cx="3258147" cy="5207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049">
                  <a:extLst>
                    <a:ext uri="{9D8B030D-6E8A-4147-A177-3AD203B41FA5}">
                      <a16:colId xmlns:a16="http://schemas.microsoft.com/office/drawing/2014/main" val="1290526867"/>
                    </a:ext>
                  </a:extLst>
                </a:gridCol>
                <a:gridCol w="1086049">
                  <a:extLst>
                    <a:ext uri="{9D8B030D-6E8A-4147-A177-3AD203B41FA5}">
                      <a16:colId xmlns:a16="http://schemas.microsoft.com/office/drawing/2014/main" val="2718225185"/>
                    </a:ext>
                  </a:extLst>
                </a:gridCol>
                <a:gridCol w="1086049">
                  <a:extLst>
                    <a:ext uri="{9D8B030D-6E8A-4147-A177-3AD203B41FA5}">
                      <a16:colId xmlns:a16="http://schemas.microsoft.com/office/drawing/2014/main" val="1783495327"/>
                    </a:ext>
                  </a:extLst>
                </a:gridCol>
              </a:tblGrid>
              <a:tr h="396534">
                <a:tc>
                  <a:txBody>
                    <a:bodyPr/>
                    <a:lstStyle/>
                    <a:p>
                      <a:r>
                        <a:rPr lang="de-DE" sz="1000" dirty="0"/>
                        <a:t>Lasteinleitungs-ID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X-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Y-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896133584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001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69845411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002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46563687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003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-165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590116946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004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-110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460481804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5758852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006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2826842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007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93602348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008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4458870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009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159485850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90838536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011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35483185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012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550342772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013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010258030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701363751"/>
                  </a:ext>
                </a:extLst>
              </a:tr>
            </a:tbl>
          </a:graphicData>
        </a:graphic>
      </p:graphicFrame>
      <p:cxnSp>
        <p:nvCxnSpPr>
          <p:cNvPr id="3" name="Gerader Verbinder 13">
            <a:extLst>
              <a:ext uri="{FF2B5EF4-FFF2-40B4-BE49-F238E27FC236}">
                <a16:creationId xmlns:a16="http://schemas.microsoft.com/office/drawing/2014/main" id="{C2DB8F26-48A5-6269-1578-6A778159B640}"/>
              </a:ext>
            </a:extLst>
          </p:cNvPr>
          <p:cNvCxnSpPr>
            <a:cxnSpLocks/>
          </p:cNvCxnSpPr>
          <p:nvPr/>
        </p:nvCxnSpPr>
        <p:spPr>
          <a:xfrm>
            <a:off x="707805" y="1678915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13">
            <a:extLst>
              <a:ext uri="{FF2B5EF4-FFF2-40B4-BE49-F238E27FC236}">
                <a16:creationId xmlns:a16="http://schemas.microsoft.com/office/drawing/2014/main" id="{142FA5AD-25CE-9D42-21D2-4FBEAD2068C6}"/>
              </a:ext>
            </a:extLst>
          </p:cNvPr>
          <p:cNvCxnSpPr>
            <a:cxnSpLocks/>
          </p:cNvCxnSpPr>
          <p:nvPr/>
        </p:nvCxnSpPr>
        <p:spPr>
          <a:xfrm>
            <a:off x="672303" y="2061058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13">
            <a:extLst>
              <a:ext uri="{FF2B5EF4-FFF2-40B4-BE49-F238E27FC236}">
                <a16:creationId xmlns:a16="http://schemas.microsoft.com/office/drawing/2014/main" id="{6E4160A0-524C-9385-8DBA-0C686FA02339}"/>
              </a:ext>
            </a:extLst>
          </p:cNvPr>
          <p:cNvCxnSpPr>
            <a:cxnSpLocks/>
          </p:cNvCxnSpPr>
          <p:nvPr/>
        </p:nvCxnSpPr>
        <p:spPr>
          <a:xfrm>
            <a:off x="672303" y="2446820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3">
            <a:extLst>
              <a:ext uri="{FF2B5EF4-FFF2-40B4-BE49-F238E27FC236}">
                <a16:creationId xmlns:a16="http://schemas.microsoft.com/office/drawing/2014/main" id="{87CCAC44-E76A-DE2C-353D-530D18E15437}"/>
              </a:ext>
            </a:extLst>
          </p:cNvPr>
          <p:cNvCxnSpPr>
            <a:cxnSpLocks/>
          </p:cNvCxnSpPr>
          <p:nvPr/>
        </p:nvCxnSpPr>
        <p:spPr>
          <a:xfrm>
            <a:off x="672303" y="2837048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3">
            <a:extLst>
              <a:ext uri="{FF2B5EF4-FFF2-40B4-BE49-F238E27FC236}">
                <a16:creationId xmlns:a16="http://schemas.microsoft.com/office/drawing/2014/main" id="{C0E5C492-02F1-343F-0517-BB461FA98D0E}"/>
              </a:ext>
            </a:extLst>
          </p:cNvPr>
          <p:cNvCxnSpPr>
            <a:cxnSpLocks/>
          </p:cNvCxnSpPr>
          <p:nvPr/>
        </p:nvCxnSpPr>
        <p:spPr>
          <a:xfrm>
            <a:off x="688443" y="3637826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3">
            <a:extLst>
              <a:ext uri="{FF2B5EF4-FFF2-40B4-BE49-F238E27FC236}">
                <a16:creationId xmlns:a16="http://schemas.microsoft.com/office/drawing/2014/main" id="{01E4B31F-AEF7-1232-BBE9-925BB8AA69B4}"/>
              </a:ext>
            </a:extLst>
          </p:cNvPr>
          <p:cNvCxnSpPr>
            <a:cxnSpLocks/>
          </p:cNvCxnSpPr>
          <p:nvPr/>
        </p:nvCxnSpPr>
        <p:spPr>
          <a:xfrm>
            <a:off x="707805" y="4056545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13">
            <a:extLst>
              <a:ext uri="{FF2B5EF4-FFF2-40B4-BE49-F238E27FC236}">
                <a16:creationId xmlns:a16="http://schemas.microsoft.com/office/drawing/2014/main" id="{85904AD0-8E0D-8954-5E4D-9580621D1BC6}"/>
              </a:ext>
            </a:extLst>
          </p:cNvPr>
          <p:cNvCxnSpPr>
            <a:cxnSpLocks/>
          </p:cNvCxnSpPr>
          <p:nvPr/>
        </p:nvCxnSpPr>
        <p:spPr>
          <a:xfrm>
            <a:off x="707805" y="4460595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13">
            <a:extLst>
              <a:ext uri="{FF2B5EF4-FFF2-40B4-BE49-F238E27FC236}">
                <a16:creationId xmlns:a16="http://schemas.microsoft.com/office/drawing/2014/main" id="{08169D49-E8B0-C5A0-4ECA-1E007DD79EA7}"/>
              </a:ext>
            </a:extLst>
          </p:cNvPr>
          <p:cNvCxnSpPr>
            <a:cxnSpLocks/>
          </p:cNvCxnSpPr>
          <p:nvPr/>
        </p:nvCxnSpPr>
        <p:spPr>
          <a:xfrm>
            <a:off x="707805" y="4850823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23B2585C-399A-7814-FE16-82F105F7DEDC}"/>
              </a:ext>
            </a:extLst>
          </p:cNvPr>
          <p:cNvSpPr txBox="1"/>
          <p:nvPr/>
        </p:nvSpPr>
        <p:spPr>
          <a:xfrm>
            <a:off x="607483" y="144789"/>
            <a:ext cx="32846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Lasteinleitungspunkte</a:t>
            </a:r>
          </a:p>
        </p:txBody>
      </p:sp>
      <p:cxnSp>
        <p:nvCxnSpPr>
          <p:cNvPr id="52" name="Gerader Verbinder 13">
            <a:extLst>
              <a:ext uri="{FF2B5EF4-FFF2-40B4-BE49-F238E27FC236}">
                <a16:creationId xmlns:a16="http://schemas.microsoft.com/office/drawing/2014/main" id="{8C2AE8D5-3F6A-054B-D782-5D5C3590B58F}"/>
              </a:ext>
            </a:extLst>
          </p:cNvPr>
          <p:cNvCxnSpPr>
            <a:cxnSpLocks/>
          </p:cNvCxnSpPr>
          <p:nvPr/>
        </p:nvCxnSpPr>
        <p:spPr>
          <a:xfrm rot="16200000">
            <a:off x="-939325" y="328161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13">
            <a:extLst>
              <a:ext uri="{FF2B5EF4-FFF2-40B4-BE49-F238E27FC236}">
                <a16:creationId xmlns:a16="http://schemas.microsoft.com/office/drawing/2014/main" id="{517CF039-5E3B-58AB-F72B-31AD3FADC340}"/>
              </a:ext>
            </a:extLst>
          </p:cNvPr>
          <p:cNvCxnSpPr>
            <a:cxnSpLocks/>
          </p:cNvCxnSpPr>
          <p:nvPr/>
        </p:nvCxnSpPr>
        <p:spPr>
          <a:xfrm rot="16200000">
            <a:off x="-615238" y="328875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13">
            <a:extLst>
              <a:ext uri="{FF2B5EF4-FFF2-40B4-BE49-F238E27FC236}">
                <a16:creationId xmlns:a16="http://schemas.microsoft.com/office/drawing/2014/main" id="{FB741B6E-94D7-C2FD-BB01-C62D936C1487}"/>
              </a:ext>
            </a:extLst>
          </p:cNvPr>
          <p:cNvCxnSpPr>
            <a:cxnSpLocks/>
          </p:cNvCxnSpPr>
          <p:nvPr/>
        </p:nvCxnSpPr>
        <p:spPr>
          <a:xfrm rot="16200000">
            <a:off x="-290949" y="328875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13">
            <a:extLst>
              <a:ext uri="{FF2B5EF4-FFF2-40B4-BE49-F238E27FC236}">
                <a16:creationId xmlns:a16="http://schemas.microsoft.com/office/drawing/2014/main" id="{3D7BEF85-2530-43C9-A0F9-53EB5E28E057}"/>
              </a:ext>
            </a:extLst>
          </p:cNvPr>
          <p:cNvCxnSpPr>
            <a:cxnSpLocks/>
          </p:cNvCxnSpPr>
          <p:nvPr/>
        </p:nvCxnSpPr>
        <p:spPr>
          <a:xfrm rot="16200000">
            <a:off x="28550" y="328875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13">
            <a:extLst>
              <a:ext uri="{FF2B5EF4-FFF2-40B4-BE49-F238E27FC236}">
                <a16:creationId xmlns:a16="http://schemas.microsoft.com/office/drawing/2014/main" id="{FE1E4609-599A-0C84-7BD6-A0EB4A856FD7}"/>
              </a:ext>
            </a:extLst>
          </p:cNvPr>
          <p:cNvCxnSpPr>
            <a:cxnSpLocks/>
          </p:cNvCxnSpPr>
          <p:nvPr/>
        </p:nvCxnSpPr>
        <p:spPr>
          <a:xfrm rot="16200000">
            <a:off x="365915" y="328875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13">
            <a:extLst>
              <a:ext uri="{FF2B5EF4-FFF2-40B4-BE49-F238E27FC236}">
                <a16:creationId xmlns:a16="http://schemas.microsoft.com/office/drawing/2014/main" id="{9383F9E4-6828-BC8B-E65E-52A7911E7BA2}"/>
              </a:ext>
            </a:extLst>
          </p:cNvPr>
          <p:cNvCxnSpPr>
            <a:cxnSpLocks/>
          </p:cNvCxnSpPr>
          <p:nvPr/>
        </p:nvCxnSpPr>
        <p:spPr>
          <a:xfrm rot="16200000">
            <a:off x="1018316" y="3281873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13">
            <a:extLst>
              <a:ext uri="{FF2B5EF4-FFF2-40B4-BE49-F238E27FC236}">
                <a16:creationId xmlns:a16="http://schemas.microsoft.com/office/drawing/2014/main" id="{27FB42A2-1ACA-55C5-A072-F2B03B73A899}"/>
              </a:ext>
            </a:extLst>
          </p:cNvPr>
          <p:cNvCxnSpPr>
            <a:cxnSpLocks/>
          </p:cNvCxnSpPr>
          <p:nvPr/>
        </p:nvCxnSpPr>
        <p:spPr>
          <a:xfrm rot="16200000">
            <a:off x="1342403" y="328901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13">
            <a:extLst>
              <a:ext uri="{FF2B5EF4-FFF2-40B4-BE49-F238E27FC236}">
                <a16:creationId xmlns:a16="http://schemas.microsoft.com/office/drawing/2014/main" id="{D5B80E19-33A5-A192-8BC4-493E3339CC0A}"/>
              </a:ext>
            </a:extLst>
          </p:cNvPr>
          <p:cNvCxnSpPr>
            <a:cxnSpLocks/>
          </p:cNvCxnSpPr>
          <p:nvPr/>
        </p:nvCxnSpPr>
        <p:spPr>
          <a:xfrm rot="16200000">
            <a:off x="1666692" y="328901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13">
            <a:extLst>
              <a:ext uri="{FF2B5EF4-FFF2-40B4-BE49-F238E27FC236}">
                <a16:creationId xmlns:a16="http://schemas.microsoft.com/office/drawing/2014/main" id="{1D978AA4-C492-5743-A104-C3069D4F9B59}"/>
              </a:ext>
            </a:extLst>
          </p:cNvPr>
          <p:cNvCxnSpPr>
            <a:cxnSpLocks/>
          </p:cNvCxnSpPr>
          <p:nvPr/>
        </p:nvCxnSpPr>
        <p:spPr>
          <a:xfrm rot="16200000">
            <a:off x="1986191" y="328901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13">
            <a:extLst>
              <a:ext uri="{FF2B5EF4-FFF2-40B4-BE49-F238E27FC236}">
                <a16:creationId xmlns:a16="http://schemas.microsoft.com/office/drawing/2014/main" id="{066D4ECB-06D7-51DB-4702-AC54E476F0A4}"/>
              </a:ext>
            </a:extLst>
          </p:cNvPr>
          <p:cNvCxnSpPr>
            <a:cxnSpLocks/>
          </p:cNvCxnSpPr>
          <p:nvPr/>
        </p:nvCxnSpPr>
        <p:spPr>
          <a:xfrm rot="16200000">
            <a:off x="2315243" y="328901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C7EC909B-D5C7-2DE5-95FD-540E12E4E164}"/>
              </a:ext>
            </a:extLst>
          </p:cNvPr>
          <p:cNvSpPr/>
          <p:nvPr/>
        </p:nvSpPr>
        <p:spPr>
          <a:xfrm flipV="1">
            <a:off x="1705035" y="1613860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D455FEF-CB0D-D348-6F4E-7B41F7C5AD7D}"/>
              </a:ext>
            </a:extLst>
          </p:cNvPr>
          <p:cNvSpPr txBox="1"/>
          <p:nvPr/>
        </p:nvSpPr>
        <p:spPr>
          <a:xfrm>
            <a:off x="1658791" y="1699795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02BDD2-8397-173A-BF8C-DE985C7AB87D}"/>
              </a:ext>
            </a:extLst>
          </p:cNvPr>
          <p:cNvSpPr/>
          <p:nvPr/>
        </p:nvSpPr>
        <p:spPr>
          <a:xfrm flipV="1">
            <a:off x="2028302" y="1611517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4A02F11-41E2-5609-FF1A-2ADE01C8D654}"/>
              </a:ext>
            </a:extLst>
          </p:cNvPr>
          <p:cNvSpPr txBox="1"/>
          <p:nvPr/>
        </p:nvSpPr>
        <p:spPr>
          <a:xfrm>
            <a:off x="1972867" y="1699724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003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5EDBB5E-E647-E629-A693-7BB418938713}"/>
              </a:ext>
            </a:extLst>
          </p:cNvPr>
          <p:cNvSpPr/>
          <p:nvPr/>
        </p:nvSpPr>
        <p:spPr>
          <a:xfrm flipV="1">
            <a:off x="2342378" y="1611446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D26F8E9A-79D1-2271-C605-004B4C8CC99B}"/>
              </a:ext>
            </a:extLst>
          </p:cNvPr>
          <p:cNvSpPr txBox="1"/>
          <p:nvPr/>
        </p:nvSpPr>
        <p:spPr>
          <a:xfrm>
            <a:off x="2296134" y="1697381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004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03D1A81-678C-9412-9121-E0470BD3AA91}"/>
              </a:ext>
            </a:extLst>
          </p:cNvPr>
          <p:cNvSpPr/>
          <p:nvPr/>
        </p:nvSpPr>
        <p:spPr>
          <a:xfrm flipV="1">
            <a:off x="2665645" y="1609103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14F5792-AB7C-79E3-61BE-2AAE6B54F87D}"/>
              </a:ext>
            </a:extLst>
          </p:cNvPr>
          <p:cNvSpPr txBox="1"/>
          <p:nvPr/>
        </p:nvSpPr>
        <p:spPr>
          <a:xfrm>
            <a:off x="2643170" y="1701295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005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9E5E184-9B9F-939D-2A58-A0DA4E4A388E}"/>
              </a:ext>
            </a:extLst>
          </p:cNvPr>
          <p:cNvSpPr/>
          <p:nvPr/>
        </p:nvSpPr>
        <p:spPr>
          <a:xfrm flipV="1">
            <a:off x="3012681" y="1613017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74864C6-38E0-7F0C-1D15-07A78C0BEA37}"/>
              </a:ext>
            </a:extLst>
          </p:cNvPr>
          <p:cNvSpPr txBox="1"/>
          <p:nvPr/>
        </p:nvSpPr>
        <p:spPr>
          <a:xfrm>
            <a:off x="2966437" y="1698952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006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0DB537D-13B7-982C-34E6-311B0BBBD67D}"/>
              </a:ext>
            </a:extLst>
          </p:cNvPr>
          <p:cNvSpPr/>
          <p:nvPr/>
        </p:nvSpPr>
        <p:spPr>
          <a:xfrm flipV="1">
            <a:off x="3362683" y="1610674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21B174E-9854-D383-4E95-CFF5AE6C461C}"/>
              </a:ext>
            </a:extLst>
          </p:cNvPr>
          <p:cNvSpPr txBox="1"/>
          <p:nvPr/>
        </p:nvSpPr>
        <p:spPr>
          <a:xfrm>
            <a:off x="3296554" y="1698881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007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C19DEB-6206-C1A7-08FA-60F07B7CB9F0}"/>
              </a:ext>
            </a:extLst>
          </p:cNvPr>
          <p:cNvSpPr/>
          <p:nvPr/>
        </p:nvSpPr>
        <p:spPr>
          <a:xfrm flipV="1">
            <a:off x="3650024" y="1610603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61EB4E4E-E182-A8DA-E780-12FA97FDBC47}"/>
              </a:ext>
            </a:extLst>
          </p:cNvPr>
          <p:cNvSpPr txBox="1"/>
          <p:nvPr/>
        </p:nvSpPr>
        <p:spPr>
          <a:xfrm>
            <a:off x="3603780" y="1696538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008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13F4D6-2CD4-91D2-6CE1-CB77A5DBDB04}"/>
              </a:ext>
            </a:extLst>
          </p:cNvPr>
          <p:cNvSpPr/>
          <p:nvPr/>
        </p:nvSpPr>
        <p:spPr>
          <a:xfrm flipV="1">
            <a:off x="3973291" y="1608260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00D822E-35D4-4DB0-9BDC-81FEBA77781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91565" y="1312556"/>
            <a:ext cx="677852" cy="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DD314FBC-A7A2-121C-55B8-99DE09853D73}"/>
              </a:ext>
            </a:extLst>
          </p:cNvPr>
          <p:cNvSpPr txBox="1"/>
          <p:nvPr/>
        </p:nvSpPr>
        <p:spPr>
          <a:xfrm>
            <a:off x="3919946" y="1696279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009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388C496-8ED5-0E8B-6EFB-DEC3E5A25174}"/>
              </a:ext>
            </a:extLst>
          </p:cNvPr>
          <p:cNvSpPr/>
          <p:nvPr/>
        </p:nvSpPr>
        <p:spPr>
          <a:xfrm flipV="1">
            <a:off x="4289457" y="1608001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426C759-D835-13BE-AFB3-800C75D038F9}"/>
              </a:ext>
            </a:extLst>
          </p:cNvPr>
          <p:cNvSpPr txBox="1"/>
          <p:nvPr/>
        </p:nvSpPr>
        <p:spPr>
          <a:xfrm>
            <a:off x="4253773" y="1699054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010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FDE0272-42C1-0457-6A8C-5254029D8373}"/>
              </a:ext>
            </a:extLst>
          </p:cNvPr>
          <p:cNvSpPr/>
          <p:nvPr/>
        </p:nvSpPr>
        <p:spPr>
          <a:xfrm flipV="1">
            <a:off x="4623284" y="1610776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0D5A52C-D325-2D9B-F509-21D257C78E85}"/>
              </a:ext>
            </a:extLst>
          </p:cNvPr>
          <p:cNvSpPr txBox="1"/>
          <p:nvPr/>
        </p:nvSpPr>
        <p:spPr>
          <a:xfrm>
            <a:off x="4587480" y="1699246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011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29ED26-6F9B-7EE5-91B0-0FDE8794F276}"/>
              </a:ext>
            </a:extLst>
          </p:cNvPr>
          <p:cNvSpPr/>
          <p:nvPr/>
        </p:nvSpPr>
        <p:spPr>
          <a:xfrm flipV="1">
            <a:off x="4956991" y="1610968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06B840E-08C3-66C1-5743-26D6A3591BE0}"/>
              </a:ext>
            </a:extLst>
          </p:cNvPr>
          <p:cNvSpPr txBox="1"/>
          <p:nvPr/>
        </p:nvSpPr>
        <p:spPr>
          <a:xfrm>
            <a:off x="1327555" y="2079169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012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D03E2A6-C052-B073-5ADB-F352AE7312F6}"/>
              </a:ext>
            </a:extLst>
          </p:cNvPr>
          <p:cNvSpPr/>
          <p:nvPr/>
        </p:nvSpPr>
        <p:spPr>
          <a:xfrm flipV="1">
            <a:off x="1697066" y="1990891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01ACD2C0-70ED-4C78-4093-D28326B4E767}"/>
              </a:ext>
            </a:extLst>
          </p:cNvPr>
          <p:cNvSpPr txBox="1"/>
          <p:nvPr/>
        </p:nvSpPr>
        <p:spPr>
          <a:xfrm>
            <a:off x="1656036" y="2082027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013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98DCBE9-9B3F-8BA7-6FE2-291E2328265A}"/>
              </a:ext>
            </a:extLst>
          </p:cNvPr>
          <p:cNvSpPr/>
          <p:nvPr/>
        </p:nvSpPr>
        <p:spPr>
          <a:xfrm flipV="1">
            <a:off x="2025547" y="1993749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DA8B9CE3-531B-A6CD-70D0-9BAC0B791C01}"/>
              </a:ext>
            </a:extLst>
          </p:cNvPr>
          <p:cNvSpPr txBox="1"/>
          <p:nvPr/>
        </p:nvSpPr>
        <p:spPr>
          <a:xfrm>
            <a:off x="1970112" y="2081956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…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3348F68-9E72-006C-EFC7-A1A3BF795CC1}"/>
              </a:ext>
            </a:extLst>
          </p:cNvPr>
          <p:cNvSpPr/>
          <p:nvPr/>
        </p:nvSpPr>
        <p:spPr>
          <a:xfrm flipV="1">
            <a:off x="2339623" y="1993678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A5A21B05-1A49-66F6-73B9-52C4995F88D4}"/>
              </a:ext>
            </a:extLst>
          </p:cNvPr>
          <p:cNvCxnSpPr>
            <a:cxnSpLocks/>
          </p:cNvCxnSpPr>
          <p:nvPr/>
        </p:nvCxnSpPr>
        <p:spPr>
          <a:xfrm>
            <a:off x="7054356" y="1678915"/>
            <a:ext cx="0" cy="3712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64C56C62-CCBC-D5A2-C23B-00AA9109154A}"/>
              </a:ext>
            </a:extLst>
          </p:cNvPr>
          <p:cNvCxnSpPr>
            <a:cxnSpLocks/>
          </p:cNvCxnSpPr>
          <p:nvPr/>
        </p:nvCxnSpPr>
        <p:spPr>
          <a:xfrm>
            <a:off x="6104062" y="1678915"/>
            <a:ext cx="104236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93">
            <a:extLst>
              <a:ext uri="{FF2B5EF4-FFF2-40B4-BE49-F238E27FC236}">
                <a16:creationId xmlns:a16="http://schemas.microsoft.com/office/drawing/2014/main" id="{704CEA97-8AB2-EC4B-C80F-1F5F3355304A}"/>
              </a:ext>
            </a:extLst>
          </p:cNvPr>
          <p:cNvCxnSpPr>
            <a:cxnSpLocks/>
          </p:cNvCxnSpPr>
          <p:nvPr/>
        </p:nvCxnSpPr>
        <p:spPr>
          <a:xfrm>
            <a:off x="6095121" y="2067492"/>
            <a:ext cx="104236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>
            <a:extLst>
              <a:ext uri="{FF2B5EF4-FFF2-40B4-BE49-F238E27FC236}">
                <a16:creationId xmlns:a16="http://schemas.microsoft.com/office/drawing/2014/main" id="{B1C55BA0-AEA5-8B24-2A71-5017CAD1D4EA}"/>
              </a:ext>
            </a:extLst>
          </p:cNvPr>
          <p:cNvSpPr txBox="1"/>
          <p:nvPr/>
        </p:nvSpPr>
        <p:spPr>
          <a:xfrm>
            <a:off x="7003827" y="1742399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55</a:t>
            </a:r>
          </a:p>
        </p:txBody>
      </p: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14F7FA48-E0C5-1F53-685E-640B23FBDCB3}"/>
              </a:ext>
            </a:extLst>
          </p:cNvPr>
          <p:cNvCxnSpPr>
            <a:cxnSpLocks/>
          </p:cNvCxnSpPr>
          <p:nvPr/>
        </p:nvCxnSpPr>
        <p:spPr>
          <a:xfrm flipV="1">
            <a:off x="5032852" y="144789"/>
            <a:ext cx="0" cy="59271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00A45C7C-1631-05F1-CA18-81E564E9E633}"/>
              </a:ext>
            </a:extLst>
          </p:cNvPr>
          <p:cNvCxnSpPr>
            <a:cxnSpLocks/>
          </p:cNvCxnSpPr>
          <p:nvPr/>
        </p:nvCxnSpPr>
        <p:spPr>
          <a:xfrm flipV="1">
            <a:off x="4689287" y="144789"/>
            <a:ext cx="0" cy="59271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CE875823-07DA-97D0-680C-18F9ED5179B0}"/>
              </a:ext>
            </a:extLst>
          </p:cNvPr>
          <p:cNvSpPr txBox="1"/>
          <p:nvPr/>
        </p:nvSpPr>
        <p:spPr>
          <a:xfrm>
            <a:off x="4956991" y="134636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55</a:t>
            </a:r>
          </a:p>
        </p:txBody>
      </p: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8E4E4933-4C2D-4DC5-0E64-89E1BF3C175D}"/>
              </a:ext>
            </a:extLst>
          </p:cNvPr>
          <p:cNvCxnSpPr>
            <a:cxnSpLocks/>
          </p:cNvCxnSpPr>
          <p:nvPr/>
        </p:nvCxnSpPr>
        <p:spPr>
          <a:xfrm flipH="1">
            <a:off x="4689287" y="248327"/>
            <a:ext cx="3415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445690A-D35B-4902-B9DD-D42DAA74AD03}"/>
              </a:ext>
            </a:extLst>
          </p:cNvPr>
          <p:cNvCxnSpPr/>
          <p:nvPr/>
        </p:nvCxnSpPr>
        <p:spPr>
          <a:xfrm flipH="1">
            <a:off x="5001734" y="965318"/>
            <a:ext cx="677852" cy="67785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96EE916-C538-4AFE-90B8-0987E3FDB9E1}"/>
              </a:ext>
            </a:extLst>
          </p:cNvPr>
          <p:cNvCxnSpPr>
            <a:cxnSpLocks/>
          </p:cNvCxnSpPr>
          <p:nvPr/>
        </p:nvCxnSpPr>
        <p:spPr>
          <a:xfrm>
            <a:off x="1086636" y="973631"/>
            <a:ext cx="677852" cy="67785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269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Anordnung Zweitlogo </a:t>
            </a:r>
            <a:br>
              <a:rPr lang="de-DE" dirty="0"/>
            </a:br>
            <a:r>
              <a:rPr lang="de-DE" b="0" dirty="0"/>
              <a:t>bei Struktureinheiten/Projekten </a:t>
            </a:r>
            <a:r>
              <a:rPr lang="de-DE" dirty="0"/>
              <a:t>mit</a:t>
            </a:r>
            <a:r>
              <a:rPr lang="de-DE" b="0" dirty="0"/>
              <a:t> DRESDEN-concept Bezug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Zweitlogo</a:t>
            </a:r>
            <a:endParaRPr lang="de-DE" dirty="0"/>
          </a:p>
          <a:p>
            <a:pPr lvl="2"/>
            <a:r>
              <a:rPr lang="de-DE" dirty="0"/>
              <a:t>In der Fußzeile</a:t>
            </a:r>
          </a:p>
          <a:p>
            <a:pPr lvl="2">
              <a:spcBef>
                <a:spcPts val="0"/>
              </a:spcBef>
            </a:pPr>
            <a:r>
              <a:rPr lang="de-DE" dirty="0"/>
              <a:t>Links neben DRESDEN-concept Logo</a:t>
            </a:r>
          </a:p>
          <a:p>
            <a:pPr lvl="2">
              <a:spcBef>
                <a:spcPts val="0"/>
              </a:spcBef>
            </a:pPr>
            <a:r>
              <a:rPr lang="de-DE" dirty="0"/>
              <a:t>Höhe Zweitlogo nicht größer als Höhe des TUD Logos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de-DE" dirty="0"/>
              <a:t>Vertikale Ausrichtung am TUD Logo</a:t>
            </a:r>
          </a:p>
          <a:p>
            <a:pPr lvl="2"/>
            <a:r>
              <a:rPr lang="de-DE" dirty="0"/>
              <a:t>Zweitlogo in der obersten Master-Folie positionieren </a:t>
            </a:r>
            <a:br>
              <a:rPr lang="de-DE" dirty="0"/>
            </a:br>
            <a:r>
              <a:rPr lang="de-DE" dirty="0"/>
              <a:t>und Seitenzahl ggf. nach links verschieben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37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09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Anordnung Zweitlogo </a:t>
            </a:r>
            <a:br>
              <a:rPr lang="de-DE" dirty="0"/>
            </a:br>
            <a:r>
              <a:rPr lang="de-DE" b="0" dirty="0"/>
              <a:t>bei Struktureinheiten/Projekten </a:t>
            </a:r>
            <a:r>
              <a:rPr lang="de-DE" dirty="0"/>
              <a:t>ohne</a:t>
            </a:r>
            <a:r>
              <a:rPr lang="de-DE" b="0" dirty="0"/>
              <a:t> DRESDEN-concept Bezug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/>
          <a:p>
            <a:pPr lvl="1"/>
            <a:r>
              <a:rPr lang="de-DE" b="1" dirty="0"/>
              <a:t>Zweitlogo</a:t>
            </a:r>
            <a:endParaRPr lang="de-DE" dirty="0"/>
          </a:p>
          <a:p>
            <a:pPr lvl="2"/>
            <a:r>
              <a:rPr lang="de-DE" dirty="0"/>
              <a:t>In der Fußzeile</a:t>
            </a:r>
          </a:p>
          <a:p>
            <a:pPr lvl="2">
              <a:spcBef>
                <a:spcPts val="0"/>
              </a:spcBef>
            </a:pPr>
            <a:r>
              <a:rPr lang="de-DE" dirty="0"/>
              <a:t>Zweitlogo anstelle des DRESDEN-concept Logos</a:t>
            </a:r>
          </a:p>
          <a:p>
            <a:pPr lvl="2">
              <a:spcBef>
                <a:spcPts val="0"/>
              </a:spcBef>
            </a:pPr>
            <a:r>
              <a:rPr lang="de-DE" dirty="0"/>
              <a:t>Höhe Zweitlogo nicht größer als Höhe des TUD Logos</a:t>
            </a:r>
          </a:p>
          <a:p>
            <a:pPr lvl="2">
              <a:spcBef>
                <a:spcPts val="0"/>
              </a:spcBef>
            </a:pPr>
            <a:r>
              <a:rPr lang="de-DE" dirty="0"/>
              <a:t>Vertikale Ausrichtung am TUD Logo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de-DE" dirty="0"/>
              <a:t>Ausrichtung horizontal rechtsbündig an Hilfslinie/Raster</a:t>
            </a:r>
          </a:p>
          <a:p>
            <a:pPr lvl="2"/>
            <a:r>
              <a:rPr lang="de-DE" dirty="0"/>
              <a:t>Zweitlogo in der obersten Master-Folie an der Stelle des </a:t>
            </a:r>
            <a:r>
              <a:rPr lang="de-DE" dirty="0" err="1"/>
              <a:t>DDc</a:t>
            </a:r>
            <a:r>
              <a:rPr lang="de-DE" dirty="0"/>
              <a:t>-Logos ersetzen</a:t>
            </a:r>
          </a:p>
        </p:txBody>
      </p:sp>
      <p:sp>
        <p:nvSpPr>
          <p:cNvPr id="8" name="Rechteck 7"/>
          <p:cNvSpPr/>
          <p:nvPr/>
        </p:nvSpPr>
        <p:spPr>
          <a:xfrm>
            <a:off x="9671050" y="6210677"/>
            <a:ext cx="2175510" cy="647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78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322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Titelfolie V1</a:t>
            </a: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Standard: mit weißem Kopfbereich und TUD-Logo in blau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alternative Beispiele nachfolgend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Inhaltsbereich Blauverlauf und weiße Schrift. Auf Kontraste und Lesbarkeit achten!</a:t>
            </a:r>
          </a:p>
        </p:txBody>
      </p:sp>
    </p:spTree>
    <p:extLst>
      <p:ext uri="{BB962C8B-B14F-4D97-AF65-F5344CB8AC3E}">
        <p14:creationId xmlns:p14="http://schemas.microsoft.com/office/powerpoint/2010/main" val="3796870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69" y="1421384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22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Titelfolie V2</a:t>
            </a:r>
          </a:p>
        </p:txBody>
      </p:sp>
      <p:sp>
        <p:nvSpPr>
          <p:cNvPr id="1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Beispielhafte Darstellung für Verwendung eines Key </a:t>
            </a:r>
            <a:r>
              <a:rPr lang="de-DE" dirty="0" err="1"/>
              <a:t>Visuals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mit Key Visual im Hintergrund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 ausreichend Kontrast der Schrift zum Hintergrund achten!</a:t>
            </a:r>
            <a:br>
              <a:rPr lang="de-DE" dirty="0"/>
            </a:br>
            <a:r>
              <a:rPr lang="de-DE" dirty="0"/>
              <a:t>(Bsp. Professur für Datenschutz und Datensicherheit)</a:t>
            </a:r>
            <a:br>
              <a:rPr lang="de-DE" dirty="0"/>
            </a:br>
            <a:r>
              <a:rPr lang="de-DE" dirty="0"/>
              <a:t>auf Hintergrund Blau (ganzseitig möglich).</a:t>
            </a:r>
          </a:p>
        </p:txBody>
      </p:sp>
    </p:spTree>
    <p:extLst>
      <p:ext uri="{BB962C8B-B14F-4D97-AF65-F5344CB8AC3E}">
        <p14:creationId xmlns:p14="http://schemas.microsoft.com/office/powerpoint/2010/main" val="3123388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Titelfolie V3</a:t>
            </a:r>
            <a:br>
              <a:rPr lang="de-DE"/>
            </a:b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Beispielhafte Darstellung für Verwendung eines Key </a:t>
            </a:r>
            <a:r>
              <a:rPr lang="de-DE" dirty="0" err="1"/>
              <a:t>Visuals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mit Key Visual im Hintergrund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 ausreichend Kontrast der Schrift zum Hintergrund achten!</a:t>
            </a:r>
            <a:br>
              <a:rPr lang="de-DE" dirty="0"/>
            </a:br>
            <a:r>
              <a:rPr lang="de-DE" dirty="0"/>
              <a:t>(Bsp. Professur für Datenschutz und Datensicherheit)</a:t>
            </a:r>
            <a:br>
              <a:rPr lang="de-DE" dirty="0"/>
            </a:br>
            <a:r>
              <a:rPr lang="de-DE" dirty="0"/>
              <a:t>auf Hintergrund Blauverlauf (ganzseitig möglich).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6" y="1092739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1868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16" y="26249"/>
            <a:ext cx="6660968" cy="6887441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Titelfolie V4</a:t>
            </a:r>
            <a:br>
              <a:rPr lang="de-DE"/>
            </a:br>
            <a:endParaRPr lang="de-DE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89672" cy="246221"/>
          </a:xfrm>
        </p:spPr>
        <p:txBody>
          <a:bodyPr/>
          <a:lstStyle/>
          <a:p>
            <a:r>
              <a:rPr lang="de-DE" dirty="0"/>
              <a:t>Folienlayout weiß und TUD-Logo in blau und blaue Schrift. 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mit Key Visual im Hintergrund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983783" cy="246221"/>
          </a:xfrm>
        </p:spPr>
        <p:txBody>
          <a:bodyPr/>
          <a:lstStyle/>
          <a:p>
            <a:r>
              <a:rPr lang="de-DE" dirty="0"/>
              <a:t>Optional Key Visual </a:t>
            </a:r>
            <a:r>
              <a:rPr lang="de-DE" dirty="0" err="1"/>
              <a:t>ergänzbar</a:t>
            </a:r>
            <a:r>
              <a:rPr lang="de-DE" dirty="0"/>
              <a:t> (vgl. V2, V3)</a:t>
            </a:r>
          </a:p>
        </p:txBody>
      </p:sp>
    </p:spTree>
    <p:extLst>
      <p:ext uri="{BB962C8B-B14F-4D97-AF65-F5344CB8AC3E}">
        <p14:creationId xmlns:p14="http://schemas.microsoft.com/office/powerpoint/2010/main" val="2798651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2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/>
        </p:blipFill>
        <p:spPr/>
      </p:pic>
      <p:sp>
        <p:nvSpPr>
          <p:cNvPr id="32" name="Bildplatzhalter 31"/>
          <p:cNvSpPr>
            <a:spLocks noGrp="1"/>
          </p:cNvSpPr>
          <p:nvPr>
            <p:ph type="pic" sz="quarter" idx="4294967295"/>
          </p:nvPr>
        </p:nvSpPr>
        <p:spPr>
          <a:xfrm>
            <a:off x="10405594" y="327901"/>
            <a:ext cx="1468800" cy="550800"/>
          </a:xfrm>
        </p:spPr>
      </p:sp>
      <p:sp>
        <p:nvSpPr>
          <p:cNvPr id="29" name="Textplatzhalt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885456" cy="492443"/>
          </a:xfrm>
        </p:spPr>
        <p:txBody>
          <a:bodyPr/>
          <a:lstStyle/>
          <a:p>
            <a:r>
              <a:rPr lang="de-DE" dirty="0"/>
              <a:t>Titelfolie V5a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740131" cy="246221"/>
          </a:xfrm>
        </p:spPr>
        <p:txBody>
          <a:bodyPr/>
          <a:lstStyle/>
          <a:p>
            <a:r>
              <a:rPr lang="de-DE" dirty="0"/>
              <a:t>TUD Logo vor möglichst ruhigem Bildausschnitt. </a:t>
            </a:r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813595" cy="492443"/>
          </a:xfrm>
        </p:spPr>
        <p:txBody>
          <a:bodyPr/>
          <a:lstStyle/>
          <a:p>
            <a:r>
              <a:rPr lang="de-DE" dirty="0"/>
              <a:t>mit Foto ganzseitig 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867012" cy="492443"/>
          </a:xfrm>
        </p:spPr>
        <p:txBody>
          <a:bodyPr/>
          <a:lstStyle/>
          <a:p>
            <a:r>
              <a:rPr lang="de-DE" dirty="0"/>
              <a:t>mit Foto ganzseitig Auf ausreichend Kontrast der Schrift zum Hintergrund achten!</a:t>
            </a:r>
            <a:br>
              <a:rPr lang="de-DE" dirty="0"/>
            </a:br>
            <a:r>
              <a:rPr lang="de-DE" dirty="0"/>
              <a:t>(ggf. weiß teiltransparent 10% oder invers dunkelblau hinterlegen)</a:t>
            </a:r>
          </a:p>
        </p:txBody>
      </p:sp>
      <p:sp>
        <p:nvSpPr>
          <p:cNvPr id="31" name="Bildplatzhalter 30"/>
          <p:cNvSpPr>
            <a:spLocks noGrp="1"/>
          </p:cNvSpPr>
          <p:nvPr>
            <p:ph type="pic" sz="quarter" idx="4294967295"/>
          </p:nvPr>
        </p:nvSpPr>
        <p:spPr>
          <a:xfrm>
            <a:off x="286458" y="346075"/>
            <a:ext cx="1764000" cy="514800"/>
          </a:xfrm>
        </p:spPr>
      </p:sp>
    </p:spTree>
    <p:extLst>
      <p:ext uri="{BB962C8B-B14F-4D97-AF65-F5344CB8AC3E}">
        <p14:creationId xmlns:p14="http://schemas.microsoft.com/office/powerpoint/2010/main" val="348046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Bildplatzhalter 3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/>
      </p:pic>
      <p:sp>
        <p:nvSpPr>
          <p:cNvPr id="8" name="Bildplatzhalter 7"/>
          <p:cNvSpPr>
            <a:spLocks noGrp="1"/>
          </p:cNvSpPr>
          <p:nvPr>
            <p:ph type="pic" sz="quarter" idx="4294967295"/>
          </p:nvPr>
        </p:nvSpPr>
        <p:spPr>
          <a:xfrm>
            <a:off x="10442465" y="328249"/>
            <a:ext cx="1468800" cy="550800"/>
          </a:xfrm>
        </p:spPr>
      </p:sp>
      <p:sp>
        <p:nvSpPr>
          <p:cNvPr id="7" name="Bildplatzhalter 6"/>
          <p:cNvSpPr>
            <a:spLocks noGrp="1"/>
          </p:cNvSpPr>
          <p:nvPr>
            <p:ph type="pic" sz="quarter" idx="4294967295"/>
          </p:nvPr>
        </p:nvSpPr>
        <p:spPr>
          <a:xfrm>
            <a:off x="290304" y="349731"/>
            <a:ext cx="1764000" cy="514800"/>
          </a:xfrm>
        </p:spPr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mit Foto ganzseitig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896677" cy="492443"/>
          </a:xfrm>
        </p:spPr>
        <p:txBody>
          <a:bodyPr/>
          <a:lstStyle/>
          <a:p>
            <a:r>
              <a:rPr lang="de-DE" dirty="0"/>
              <a:t>Titelfolie V5b 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793029" cy="246221"/>
          </a:xfrm>
        </p:spPr>
        <p:txBody>
          <a:bodyPr/>
          <a:lstStyle/>
          <a:p>
            <a:r>
              <a:rPr lang="de-DE" dirty="0"/>
              <a:t>TUD Logo vor möglichst ruhigem Bildausschnitt.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813595" cy="492443"/>
          </a:xfrm>
        </p:spPr>
        <p:txBody>
          <a:bodyPr/>
          <a:lstStyle/>
          <a:p>
            <a:r>
              <a:rPr lang="de-DE" dirty="0"/>
              <a:t>mit Foto ganzseitig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6404561" cy="492443"/>
          </a:xfrm>
        </p:spPr>
        <p:txBody>
          <a:bodyPr/>
          <a:lstStyle/>
          <a:p>
            <a:r>
              <a:rPr lang="de-DE" dirty="0"/>
              <a:t>Auf ausreichend Kontrast der Schrift zum Hintergrund achten! </a:t>
            </a:r>
            <a:br>
              <a:rPr lang="de-DE" dirty="0"/>
            </a:br>
            <a:r>
              <a:rPr lang="de-DE" dirty="0"/>
              <a:t>(ggf. weiß teiltransparent 10% oder invers dunkelblau hinterlegen)</a:t>
            </a:r>
          </a:p>
        </p:txBody>
      </p:sp>
    </p:spTree>
    <p:extLst>
      <p:ext uri="{BB962C8B-B14F-4D97-AF65-F5344CB8AC3E}">
        <p14:creationId xmlns:p14="http://schemas.microsoft.com/office/powerpoint/2010/main" val="246682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/>
              <a:t>Titelfolie V6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7444204" cy="246221"/>
          </a:xfrm>
        </p:spPr>
        <p:txBody>
          <a:bodyPr/>
          <a:lstStyle/>
          <a:p>
            <a:r>
              <a:rPr lang="de-DE" dirty="0"/>
              <a:t>Beispielhafte Darstellung mit farbigem Inhaltsbereich und Kopfbereich weiß.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016617" cy="492443"/>
          </a:xfrm>
        </p:spPr>
        <p:txBody>
          <a:bodyPr/>
          <a:lstStyle/>
          <a:p>
            <a:r>
              <a:rPr lang="de-DE" dirty="0"/>
              <a:t>Mit farbigem Hintergrund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572444" cy="246221"/>
          </a:xfrm>
        </p:spPr>
        <p:txBody>
          <a:bodyPr/>
          <a:lstStyle/>
          <a:p>
            <a:r>
              <a:rPr lang="de-DE" dirty="0"/>
              <a:t>farbiger Inhaltsbereich (unterschiedliche Varianten der CD-Farben umsetzbar) </a:t>
            </a:r>
          </a:p>
        </p:txBody>
      </p:sp>
    </p:spTree>
    <p:extLst>
      <p:ext uri="{BB962C8B-B14F-4D97-AF65-F5344CB8AC3E}">
        <p14:creationId xmlns:p14="http://schemas.microsoft.com/office/powerpoint/2010/main" val="4188129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21197" r="13095" b="461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Titelfolie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36631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Beispielhafte Darstellung: Verwendung eines Key </a:t>
            </a:r>
            <a:r>
              <a:rPr lang="de-DE" dirty="0" err="1">
                <a:solidFill>
                  <a:schemeClr val="accent1"/>
                </a:solidFill>
              </a:rPr>
              <a:t>Visuals</a:t>
            </a:r>
            <a:r>
              <a:rPr lang="de-DE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915709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mit Key Visual im Hintergrund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9916868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als Bildelement im Hintergrund möglich. Auf ausreichend Kontrast der 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108681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feld 48">
            <a:extLst>
              <a:ext uri="{FF2B5EF4-FFF2-40B4-BE49-F238E27FC236}">
                <a16:creationId xmlns:a16="http://schemas.microsoft.com/office/drawing/2014/main" id="{23B2585C-399A-7814-FE16-82F105F7DEDC}"/>
              </a:ext>
            </a:extLst>
          </p:cNvPr>
          <p:cNvSpPr txBox="1"/>
          <p:nvPr/>
        </p:nvSpPr>
        <p:spPr>
          <a:xfrm>
            <a:off x="607482" y="144789"/>
            <a:ext cx="47374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Namenskonvention .</a:t>
            </a:r>
            <a:r>
              <a:rPr lang="de-DE" b="1" dirty="0" err="1"/>
              <a:t>csv</a:t>
            </a:r>
            <a:r>
              <a:rPr lang="de-DE" b="1" dirty="0"/>
              <a:t> Dateien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E405679-B239-6BFC-2376-2FF49170AE7A}"/>
              </a:ext>
            </a:extLst>
          </p:cNvPr>
          <p:cNvSpPr txBox="1"/>
          <p:nvPr/>
        </p:nvSpPr>
        <p:spPr>
          <a:xfrm>
            <a:off x="607482" y="569332"/>
            <a:ext cx="7709203" cy="139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LasteinleitungsID_Xpos_Ypos_Kraft.csv</a:t>
            </a:r>
            <a:endParaRPr lang="de-DE" dirty="0"/>
          </a:p>
          <a:p>
            <a:endParaRPr lang="de-DE" dirty="0"/>
          </a:p>
          <a:p>
            <a:r>
              <a:rPr lang="de-DE" dirty="0"/>
              <a:t>Beispiel für Lasteinleitungspunkt 001 mit x = -275, </a:t>
            </a:r>
            <a:r>
              <a:rPr lang="de-DE" dirty="0" err="1"/>
              <a:t>y</a:t>
            </a:r>
            <a:r>
              <a:rPr lang="de-DE" dirty="0"/>
              <a:t> = 275 und F = 50 N</a:t>
            </a:r>
          </a:p>
          <a:p>
            <a:r>
              <a:rPr lang="de-DE" sz="2000" b="1" dirty="0"/>
              <a:t>001_-275_275_50.csv</a:t>
            </a:r>
          </a:p>
          <a:p>
            <a:endParaRPr lang="de-DE" dirty="0"/>
          </a:p>
        </p:txBody>
      </p:sp>
      <p:graphicFrame>
        <p:nvGraphicFramePr>
          <p:cNvPr id="27" name="Tabelle 39">
            <a:extLst>
              <a:ext uri="{FF2B5EF4-FFF2-40B4-BE49-F238E27FC236}">
                <a16:creationId xmlns:a16="http://schemas.microsoft.com/office/drawing/2014/main" id="{F39DE528-3FD9-0A08-8FCD-AF33D4B76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452774"/>
              </p:ext>
            </p:extLst>
          </p:nvPr>
        </p:nvGraphicFramePr>
        <p:xfrm>
          <a:off x="7908571" y="616528"/>
          <a:ext cx="3258147" cy="5207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049">
                  <a:extLst>
                    <a:ext uri="{9D8B030D-6E8A-4147-A177-3AD203B41FA5}">
                      <a16:colId xmlns:a16="http://schemas.microsoft.com/office/drawing/2014/main" val="1290526867"/>
                    </a:ext>
                  </a:extLst>
                </a:gridCol>
                <a:gridCol w="1086049">
                  <a:extLst>
                    <a:ext uri="{9D8B030D-6E8A-4147-A177-3AD203B41FA5}">
                      <a16:colId xmlns:a16="http://schemas.microsoft.com/office/drawing/2014/main" val="2718225185"/>
                    </a:ext>
                  </a:extLst>
                </a:gridCol>
                <a:gridCol w="1086049">
                  <a:extLst>
                    <a:ext uri="{9D8B030D-6E8A-4147-A177-3AD203B41FA5}">
                      <a16:colId xmlns:a16="http://schemas.microsoft.com/office/drawing/2014/main" val="1783495327"/>
                    </a:ext>
                  </a:extLst>
                </a:gridCol>
              </a:tblGrid>
              <a:tr h="396534">
                <a:tc>
                  <a:txBody>
                    <a:bodyPr/>
                    <a:lstStyle/>
                    <a:p>
                      <a:r>
                        <a:rPr lang="de-DE" sz="1000" dirty="0"/>
                        <a:t>Lasteinleitungs-ID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X-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Y-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896133584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001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69845411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002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46563687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003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-165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590116946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004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-110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460481804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5758852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006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2826842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007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93602348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008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4458870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009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159485850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90838536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011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35483185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012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550342772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013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010258030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701363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5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t="17126" r="35663" b="59303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Titelfolie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36631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Beispielhafte Darstellung: Verwendung eines Key </a:t>
            </a:r>
            <a:r>
              <a:rPr lang="de-DE" dirty="0" err="1">
                <a:solidFill>
                  <a:schemeClr val="accent1"/>
                </a:solidFill>
              </a:rPr>
              <a:t>Visuals</a:t>
            </a:r>
            <a:r>
              <a:rPr lang="de-DE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915709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mit Key Visual im Hintergrund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9916868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als Bildelement im Hintergrund möglich. Auf ausreichend Kontrast der 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4239607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15216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/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529589" cy="492443"/>
          </a:xfrm>
        </p:spPr>
        <p:txBody>
          <a:bodyPr/>
          <a:lstStyle/>
          <a:p>
            <a:r>
              <a:rPr lang="de-DE" dirty="0"/>
              <a:t>Titelfolie V8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6749399" cy="246221"/>
          </a:xfrm>
        </p:spPr>
        <p:txBody>
          <a:bodyPr/>
          <a:lstStyle/>
          <a:p>
            <a:r>
              <a:rPr lang="de-DE" dirty="0"/>
              <a:t>Beispielhafte Darstellung; Verwendung des Bildes vollflächig möglich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6695217" cy="246221"/>
          </a:xfrm>
        </p:spPr>
        <p:txBody>
          <a:bodyPr/>
          <a:lstStyle/>
          <a:p>
            <a:r>
              <a:rPr lang="de-DE" dirty="0"/>
              <a:t>Auf ausreichend Kontrast von Logo/Schrift zum Hintergrund achten!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1699234" cy="492443"/>
          </a:xfrm>
        </p:spPr>
        <p:txBody>
          <a:bodyPr/>
          <a:lstStyle/>
          <a:p>
            <a:r>
              <a:rPr lang="de-DE" dirty="0"/>
              <a:t>mit Foto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6642318" cy="246221"/>
          </a:xfrm>
        </p:spPr>
        <p:txBody>
          <a:bodyPr/>
          <a:lstStyle/>
          <a:p>
            <a:r>
              <a:rPr lang="de-DE" dirty="0"/>
              <a:t>Auf ausreichend Kontrast von Logo/Schrift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42595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Vorlagedatei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speichern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Design  </a:t>
            </a:r>
            <a:br>
              <a:rPr lang="de-DE" dirty="0"/>
            </a:br>
            <a:r>
              <a:rPr lang="de-DE" b="0" dirty="0"/>
              <a:t>speichern</a:t>
            </a:r>
            <a:br>
              <a:rPr lang="de-DE" dirty="0"/>
            </a:b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874712" y="1484314"/>
            <a:ext cx="10426632" cy="1384393"/>
          </a:xfrm>
        </p:spPr>
        <p:txBody>
          <a:bodyPr/>
          <a:lstStyle/>
          <a:p>
            <a:pPr lvl="1"/>
            <a:r>
              <a:rPr lang="de-DE" dirty="0"/>
              <a:t>Im </a:t>
            </a:r>
            <a:r>
              <a:rPr lang="de-DE" b="1" dirty="0"/>
              <a:t>Menü „Ansicht“ </a:t>
            </a:r>
            <a:r>
              <a:rPr lang="de-DE" dirty="0"/>
              <a:t>kann man diese Masterfolien mit Doppelklick auf </a:t>
            </a:r>
            <a:r>
              <a:rPr lang="de-DE" b="1" dirty="0"/>
              <a:t>„Folienmaster“ öffnen </a:t>
            </a:r>
            <a:r>
              <a:rPr lang="de-DE" dirty="0"/>
              <a:t>und</a:t>
            </a:r>
            <a:r>
              <a:rPr lang="de-DE" b="1" dirty="0"/>
              <a:t> das aktuelle Foliendesign</a:t>
            </a:r>
            <a:r>
              <a:rPr lang="de-DE" dirty="0"/>
              <a:t> in den eigenen Dokumentenvorlagen </a:t>
            </a:r>
            <a:r>
              <a:rPr lang="de-DE" b="1" dirty="0"/>
              <a:t>speichern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So kann man bei jeder neuen Präsentation auf die TUD-Voreinstellungen zugreifen.</a:t>
            </a:r>
          </a:p>
          <a:p>
            <a:pPr lvl="1"/>
            <a:br>
              <a:rPr lang="de-DE" dirty="0"/>
            </a:br>
            <a:r>
              <a:rPr lang="de-DE" sz="1200" dirty="0">
                <a:solidFill>
                  <a:schemeClr val="accent1"/>
                </a:solidFill>
              </a:rPr>
              <a:t>mehr Informationen zu diesem Thema: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Designs</a:t>
            </a:r>
            <a:endParaRPr lang="de-DE" sz="1200" dirty="0">
              <a:solidFill>
                <a:schemeClr val="accent1"/>
              </a:solidFill>
            </a:endParaRPr>
          </a:p>
          <a:p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3"/>
          <a:srcRect t="2950" r="38479" b="37783"/>
          <a:stretch/>
        </p:blipFill>
        <p:spPr>
          <a:xfrm>
            <a:off x="885191" y="3028679"/>
            <a:ext cx="5175367" cy="2804534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6" name="Rechteck 25"/>
          <p:cNvSpPr/>
          <p:nvPr/>
        </p:nvSpPr>
        <p:spPr>
          <a:xfrm>
            <a:off x="1178285" y="3022960"/>
            <a:ext cx="393660" cy="13112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2983222" y="5052470"/>
            <a:ext cx="1758642" cy="226644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2876542" y="3022960"/>
            <a:ext cx="905202" cy="55784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Bildplatzhalter 2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6931" r="1116" b="16534"/>
          <a:stretch/>
        </p:blipFill>
        <p:spPr>
          <a:xfrm>
            <a:off x="6269905" y="3028679"/>
            <a:ext cx="5181360" cy="279796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9" name="Rechteck 28"/>
          <p:cNvSpPr/>
          <p:nvPr/>
        </p:nvSpPr>
        <p:spPr>
          <a:xfrm>
            <a:off x="8738012" y="4464731"/>
            <a:ext cx="1260000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86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Masterfolien  </a:t>
            </a:r>
            <a:br>
              <a:rPr lang="de-DE" dirty="0"/>
            </a:br>
            <a:r>
              <a:rPr lang="de-DE" b="0" dirty="0"/>
              <a:t>anpassen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6084887" cy="4344985"/>
          </a:xfrm>
        </p:spPr>
        <p:txBody>
          <a:bodyPr>
            <a:noAutofit/>
          </a:bodyPr>
          <a:lstStyle/>
          <a:p>
            <a:pPr lvl="1"/>
            <a:r>
              <a:rPr lang="de-DE" dirty="0"/>
              <a:t>Über die Masterfolien kann man effizient das Aussehen der gesamten Präsentation steuern.</a:t>
            </a:r>
          </a:p>
          <a:p>
            <a:pPr lvl="1"/>
            <a:r>
              <a:rPr lang="de-DE" dirty="0"/>
              <a:t>Innerhalb der Masterfolien </a:t>
            </a:r>
            <a:r>
              <a:rPr lang="de-DE" b="1" dirty="0"/>
              <a:t>Menü „Start“ </a:t>
            </a:r>
            <a:r>
              <a:rPr lang="de-DE" dirty="0"/>
              <a:t>kann man die Grundeinstellungen auf dem </a:t>
            </a:r>
            <a:r>
              <a:rPr lang="de-DE" b="1" dirty="0"/>
              <a:t>„Folienmaster“ </a:t>
            </a:r>
            <a:r>
              <a:rPr lang="de-DE" dirty="0"/>
              <a:t>und die zugehörigen </a:t>
            </a:r>
            <a:r>
              <a:rPr lang="de-DE" b="1" dirty="0" err="1"/>
              <a:t>Layoutfolien</a:t>
            </a:r>
            <a:r>
              <a:rPr lang="de-DE" b="1" dirty="0"/>
              <a:t> anpassen</a:t>
            </a:r>
            <a:r>
              <a:rPr lang="de-DE" dirty="0"/>
              <a:t>:</a:t>
            </a:r>
          </a:p>
          <a:p>
            <a:pPr lvl="4"/>
            <a:r>
              <a:rPr lang="de-DE" dirty="0"/>
              <a:t>Inhalt der Fußzeile</a:t>
            </a:r>
          </a:p>
          <a:p>
            <a:pPr lvl="4"/>
            <a:r>
              <a:rPr lang="de-DE" dirty="0"/>
              <a:t>Folienhintergrund</a:t>
            </a:r>
          </a:p>
          <a:p>
            <a:pPr lvl="4"/>
            <a:r>
              <a:rPr lang="de-DE" dirty="0"/>
              <a:t>Farben</a:t>
            </a:r>
          </a:p>
          <a:p>
            <a:pPr lvl="4"/>
            <a:r>
              <a:rPr lang="de-DE" dirty="0"/>
              <a:t>Zweitlogo und Gestaltungselemente</a:t>
            </a:r>
          </a:p>
          <a:p>
            <a:pPr lvl="1"/>
            <a:r>
              <a:rPr lang="de-DE" dirty="0"/>
              <a:t>So kann man auch eine weitere </a:t>
            </a:r>
            <a:r>
              <a:rPr lang="de-DE" b="1" dirty="0"/>
              <a:t>individuell angepasste Vorlage hinterlegen</a:t>
            </a:r>
            <a:r>
              <a:rPr lang="de-DE" dirty="0"/>
              <a:t>.</a:t>
            </a:r>
          </a:p>
          <a:p>
            <a:r>
              <a:rPr lang="de-DE" b="1" dirty="0">
                <a:solidFill>
                  <a:srgbClr val="FF0000"/>
                </a:solidFill>
              </a:rPr>
              <a:t>Hinweis</a:t>
            </a:r>
            <a:r>
              <a:rPr lang="de-DE" dirty="0">
                <a:solidFill>
                  <a:srgbClr val="FF0000"/>
                </a:solidFill>
              </a:rPr>
              <a:t>: Beim Öffnen der Masteransicht zeigt PPT nicht den ganz oben größer dargestellten Folien</a:t>
            </a:r>
            <a:r>
              <a:rPr lang="de-DE" b="1" dirty="0">
                <a:solidFill>
                  <a:srgbClr val="FF0000"/>
                </a:solidFill>
              </a:rPr>
              <a:t>master</a:t>
            </a:r>
            <a:r>
              <a:rPr lang="de-DE" dirty="0">
                <a:solidFill>
                  <a:srgbClr val="FF0000"/>
                </a:solidFill>
              </a:rPr>
              <a:t> (1). Um diesen anzuzeigen im linken vertikalen Fenster erst ganz nach oben scrollen.</a:t>
            </a:r>
          </a:p>
          <a:p>
            <a:r>
              <a:rPr lang="de-DE" sz="1200" dirty="0"/>
              <a:t>mehr Informationen zu diesem Thema: </a:t>
            </a:r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>
                <a:hlinkClick r:id="rId2"/>
              </a:rPr>
              <a:t>Microsoft Office </a:t>
            </a:r>
            <a:r>
              <a:rPr lang="de-DE" sz="1200" dirty="0">
                <a:sym typeface="Wingdings" panose="05000000000000000000" pitchFamily="2" charset="2"/>
                <a:hlinkClick r:id="rId2"/>
              </a:rPr>
              <a:t>/ Folienmaster</a:t>
            </a:r>
            <a:endParaRPr lang="de-DE" sz="1200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7164721" y="1484314"/>
            <a:ext cx="4290678" cy="4344985"/>
          </a:xfrm>
        </p:spPr>
      </p:sp>
      <p:grpSp>
        <p:nvGrpSpPr>
          <p:cNvPr id="2" name="Gruppieren 1"/>
          <p:cNvGrpSpPr/>
          <p:nvPr/>
        </p:nvGrpSpPr>
        <p:grpSpPr>
          <a:xfrm>
            <a:off x="7164718" y="1484314"/>
            <a:ext cx="4280047" cy="2171027"/>
            <a:chOff x="6278083" y="1484314"/>
            <a:chExt cx="4280047" cy="2171027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3"/>
            <a:srcRect l="18958" t="-1" r="57639" b="79045"/>
            <a:stretch/>
          </p:blipFill>
          <p:spPr>
            <a:xfrm>
              <a:off x="6278083" y="1484314"/>
              <a:ext cx="4280047" cy="2155702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2" name="Rechteck 21"/>
            <p:cNvSpPr/>
            <p:nvPr/>
          </p:nvSpPr>
          <p:spPr>
            <a:xfrm>
              <a:off x="6535570" y="2072641"/>
              <a:ext cx="698459" cy="66294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535570" y="2935341"/>
              <a:ext cx="1955760" cy="720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9353968" y="1808167"/>
              <a:ext cx="638502" cy="256854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7164721" y="3960450"/>
            <a:ext cx="4290678" cy="1889668"/>
            <a:chOff x="6278086" y="3960450"/>
            <a:chExt cx="4290678" cy="1889668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-1" t="5782" r="1349" b="15393"/>
            <a:stretch/>
          </p:blipFill>
          <p:spPr>
            <a:xfrm>
              <a:off x="6278086" y="3960450"/>
              <a:ext cx="4290678" cy="1881550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5" name="Rechteck 24"/>
            <p:cNvSpPr/>
            <p:nvPr/>
          </p:nvSpPr>
          <p:spPr>
            <a:xfrm>
              <a:off x="6379852" y="4518427"/>
              <a:ext cx="756000" cy="56127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7605078" y="4612394"/>
              <a:ext cx="2963686" cy="123772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7422205" y="4628247"/>
            <a:ext cx="4251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5007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PowerPoint-Vorlage </a:t>
            </a:r>
            <a:br>
              <a:rPr lang="de-DE" dirty="0"/>
            </a:br>
            <a:r>
              <a:rPr lang="de-DE" b="0" dirty="0"/>
              <a:t>als .</a:t>
            </a:r>
            <a:r>
              <a:rPr lang="de-DE" b="0" dirty="0" err="1"/>
              <a:t>potx</a:t>
            </a:r>
            <a:r>
              <a:rPr lang="de-DE" b="0" dirty="0"/>
              <a:t>-Datei speichern</a:t>
            </a:r>
            <a:br>
              <a:rPr lang="de-DE" b="0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Die angepasste Präsentation kann man über das </a:t>
            </a:r>
            <a:r>
              <a:rPr lang="de-DE" b="1" dirty="0"/>
              <a:t>Menü „Datei“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„Speichern unter“ als </a:t>
            </a:r>
            <a:br>
              <a:rPr lang="de-DE" dirty="0"/>
            </a:br>
            <a:r>
              <a:rPr lang="de-DE" b="1" dirty="0"/>
              <a:t>PowerPoint-Vorlage (.</a:t>
            </a:r>
            <a:r>
              <a:rPr lang="de-DE" b="1" dirty="0" err="1"/>
              <a:t>potx</a:t>
            </a:r>
            <a:r>
              <a:rPr lang="de-DE" b="1" dirty="0"/>
              <a:t>) </a:t>
            </a:r>
            <a:r>
              <a:rPr lang="de-DE" dirty="0"/>
              <a:t>auf dem eigenen PC speichern.</a:t>
            </a:r>
          </a:p>
          <a:p>
            <a:pPr lvl="1"/>
            <a:r>
              <a:rPr lang="de-DE" dirty="0"/>
              <a:t>Auch so kann man bei jeder neuen Präsentation auf die Vorlage zugreifen.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919288" y="5400676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mehr Informationen zu diesem Thema:</a:t>
            </a:r>
            <a:br>
              <a:rPr lang="de-DE" sz="1200" dirty="0">
                <a:solidFill>
                  <a:schemeClr val="accent1"/>
                </a:solidFill>
              </a:rPr>
            </a:b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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Folien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master</a:t>
            </a:r>
            <a:endParaRPr lang="de-DE" sz="1200" dirty="0">
              <a:solidFill>
                <a:schemeClr val="accent1"/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-1" y="2721935"/>
            <a:ext cx="12192001" cy="3407403"/>
            <a:chOff x="-1" y="2721935"/>
            <a:chExt cx="12192001" cy="340740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87"/>
            <a:stretch/>
          </p:blipFill>
          <p:spPr>
            <a:xfrm>
              <a:off x="0" y="2721935"/>
              <a:ext cx="12192000" cy="3407403"/>
            </a:xfrm>
            <a:prstGeom prst="rect">
              <a:avLst/>
            </a:prstGeom>
            <a:ln w="6350">
              <a:solidFill>
                <a:schemeClr val="bg2"/>
              </a:solidFill>
            </a:ln>
          </p:spPr>
        </p:pic>
        <p:sp>
          <p:nvSpPr>
            <p:cNvPr id="17" name="Rechteck 16"/>
            <p:cNvSpPr/>
            <p:nvPr/>
          </p:nvSpPr>
          <p:spPr>
            <a:xfrm>
              <a:off x="-1" y="3042229"/>
              <a:ext cx="967563" cy="288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10555766" y="5839933"/>
              <a:ext cx="725377" cy="18298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4005272" y="5237314"/>
              <a:ext cx="8186727" cy="163362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2395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Weitere Beispielseiten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mit Inhalten der TU Dresden</a:t>
            </a:r>
          </a:p>
        </p:txBody>
      </p:sp>
    </p:spTree>
    <p:extLst>
      <p:ext uri="{BB962C8B-B14F-4D97-AF65-F5344CB8AC3E}">
        <p14:creationId xmlns:p14="http://schemas.microsoft.com/office/powerpoint/2010/main" val="480852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Bilderpotourrie</a:t>
            </a:r>
            <a:r>
              <a:rPr lang="de-DE" dirty="0"/>
              <a:t> </a:t>
            </a:r>
            <a:r>
              <a:rPr lang="de-DE" b="0" dirty="0"/>
              <a:t>(Fotos Bildpool TUD)</a:t>
            </a:r>
          </a:p>
        </p:txBody>
      </p:sp>
      <p:pic>
        <p:nvPicPr>
          <p:cNvPr id="64" name="Bildplatzhalter 6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r="14398"/>
          <a:stretch/>
        </p:blipFill>
        <p:spPr/>
      </p:pic>
      <p:pic>
        <p:nvPicPr>
          <p:cNvPr id="45" name="Bildplatzhalter 4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6" name="Bildplatzhalter 4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14461"/>
          <a:stretch/>
        </p:blipFill>
        <p:spPr/>
      </p:pic>
      <p:pic>
        <p:nvPicPr>
          <p:cNvPr id="47" name="Bildplatzhalter 46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8" name="Bildplatzhalter 47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9863"/>
          <a:stretch>
            <a:fillRect/>
          </a:stretch>
        </p:blipFill>
        <p:spPr/>
      </p:pic>
      <p:pic>
        <p:nvPicPr>
          <p:cNvPr id="68" name="Bildplatzhalter 67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1" name="Bildplatzhalter 50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2" name="Bildplatzhalter 51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r="7864"/>
          <a:stretch/>
        </p:blipFill>
        <p:spPr>
          <a:xfrm>
            <a:off x="8962845" y="3572347"/>
            <a:ext cx="2502127" cy="2341891"/>
          </a:xfrm>
        </p:spPr>
      </p:pic>
    </p:spTree>
    <p:extLst>
      <p:ext uri="{BB962C8B-B14F-4D97-AF65-F5344CB8AC3E}">
        <p14:creationId xmlns:p14="http://schemas.microsoft.com/office/powerpoint/2010/main" val="3789812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Universität </a:t>
            </a:r>
            <a:br>
              <a:rPr lang="de-DE" dirty="0"/>
            </a:br>
            <a:r>
              <a:rPr lang="de-DE" dirty="0"/>
              <a:t>Dresden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Die Technische Universität Dresden (TU Dresden):</a:t>
            </a:r>
          </a:p>
          <a:p>
            <a:pPr lvl="2"/>
            <a:r>
              <a:rPr lang="de-DE" dirty="0"/>
              <a:t>35.000 Studierende</a:t>
            </a:r>
          </a:p>
          <a:p>
            <a:pPr lvl="2"/>
            <a:r>
              <a:rPr lang="de-DE" dirty="0"/>
              <a:t>122 Studiengänge</a:t>
            </a:r>
          </a:p>
          <a:p>
            <a:pPr lvl="2"/>
            <a:r>
              <a:rPr lang="de-DE" dirty="0"/>
              <a:t>5 Bereiche mit 18 Fakultäten: </a:t>
            </a:r>
            <a:br>
              <a:rPr lang="de-DE" dirty="0"/>
            </a:br>
            <a:r>
              <a:rPr lang="de-DE" dirty="0"/>
              <a:t>Bau und Umwelt // Geistes- und Sozialwissenschaften // Ingenieurwissenschaften // </a:t>
            </a:r>
            <a:br>
              <a:rPr lang="de-DE" dirty="0"/>
            </a:br>
            <a:r>
              <a:rPr lang="de-DE" dirty="0"/>
              <a:t>Mathematik und Naturwissenschaften // Medizin</a:t>
            </a:r>
          </a:p>
          <a:p>
            <a:pPr lvl="2"/>
            <a:r>
              <a:rPr lang="de-DE" dirty="0"/>
              <a:t>Exzellenzuniversität seit 2012</a:t>
            </a:r>
          </a:p>
          <a:p>
            <a:pPr lvl="2"/>
            <a:r>
              <a:rPr lang="de-DE" dirty="0"/>
              <a:t>forschungsstark, dynamisch, weltoffen, familienfreundlich</a:t>
            </a:r>
          </a:p>
          <a:p>
            <a:pPr lvl="2"/>
            <a:r>
              <a:rPr lang="de-DE" dirty="0"/>
              <a:t>seit 1828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098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 </a:t>
            </a:r>
            <a:br>
              <a:rPr lang="de-DE"/>
            </a:br>
            <a:r>
              <a:rPr lang="de-DE" b="0"/>
              <a:t>monochrom</a:t>
            </a:r>
            <a:endParaRPr lang="de-DE" b="0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b="1"/>
              <a:t>Empfohlene Darstellungsparameter:</a:t>
            </a:r>
          </a:p>
          <a:p>
            <a:pPr lvl="2">
              <a:spcBef>
                <a:spcPts val="3000"/>
              </a:spcBef>
            </a:pPr>
            <a:r>
              <a:rPr lang="de-DE" b="1"/>
              <a:t>flächige Diagramme </a:t>
            </a:r>
            <a:r>
              <a:rPr lang="de-DE"/>
              <a:t>bevorzugen </a:t>
            </a:r>
            <a:br>
              <a:rPr lang="de-DE"/>
            </a:br>
            <a:r>
              <a:rPr lang="de-DE"/>
              <a:t>(kein 3D!)</a:t>
            </a:r>
          </a:p>
          <a:p>
            <a:pPr lvl="2">
              <a:spcBef>
                <a:spcPts val="3000"/>
              </a:spcBef>
            </a:pPr>
            <a:r>
              <a:rPr lang="de-DE" b="1"/>
              <a:t>monochrome Farbvarianten</a:t>
            </a:r>
            <a:r>
              <a:rPr lang="de-DE"/>
              <a:t> verwenden, vorzugsweise in Cyan</a:t>
            </a:r>
            <a:br>
              <a:rPr lang="de-DE"/>
            </a:br>
            <a:r>
              <a:rPr lang="de-DE"/>
              <a:t>Alternativ kann ebenso eine andere Kontrastfarbe für das Dokument definiert werden.</a:t>
            </a:r>
          </a:p>
          <a:p>
            <a:pPr lvl="2">
              <a:spcBef>
                <a:spcPts val="3000"/>
              </a:spcBef>
            </a:pPr>
            <a:r>
              <a:rPr lang="de-DE" b="1"/>
              <a:t>Beschriftung außerhalb der Flächen</a:t>
            </a:r>
          </a:p>
          <a:p>
            <a:pPr lvl="2">
              <a:spcBef>
                <a:spcPts val="3000"/>
              </a:spcBef>
            </a:pPr>
            <a:r>
              <a:rPr lang="de-DE"/>
              <a:t>auf Schatten, Verläufe etc. verzichten</a:t>
            </a:r>
          </a:p>
          <a:p>
            <a:pPr lvl="1"/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734367459"/>
              </p:ext>
            </p:extLst>
          </p:nvPr>
        </p:nvGraphicFramePr>
        <p:xfrm>
          <a:off x="6273357" y="1484314"/>
          <a:ext cx="51820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585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</a:t>
            </a:r>
            <a:br>
              <a:rPr lang="de-DE" dirty="0"/>
            </a:br>
            <a:r>
              <a:rPr lang="de-DE" b="0" dirty="0"/>
              <a:t>des Beispielfoliensatzes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Elemente</a:t>
            </a:r>
            <a:r>
              <a:rPr lang="de-DE" dirty="0"/>
              <a:t> des Corporate Design der 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Logo</a:t>
            </a:r>
          </a:p>
          <a:p>
            <a:pPr lvl="2">
              <a:spcBef>
                <a:spcPts val="0"/>
              </a:spcBef>
            </a:pPr>
            <a:r>
              <a:rPr lang="de-DE" dirty="0"/>
              <a:t>Schrift</a:t>
            </a:r>
          </a:p>
          <a:p>
            <a:pPr lvl="2">
              <a:spcBef>
                <a:spcPts val="0"/>
              </a:spcBef>
            </a:pPr>
            <a:r>
              <a:rPr lang="de-DE" dirty="0"/>
              <a:t>Farben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Raster</a:t>
            </a:r>
          </a:p>
          <a:p>
            <a:pPr lvl="1"/>
            <a:r>
              <a:rPr lang="de-DE" b="1" dirty="0"/>
              <a:t>Vorlagendatei</a:t>
            </a:r>
            <a:r>
              <a:rPr lang="de-DE" dirty="0"/>
              <a:t> speichern</a:t>
            </a:r>
          </a:p>
          <a:p>
            <a:pPr lvl="1"/>
            <a:r>
              <a:rPr lang="de-DE" b="1" dirty="0"/>
              <a:t>Barrierefreiheit</a:t>
            </a:r>
          </a:p>
          <a:p>
            <a:pPr lvl="1"/>
            <a:r>
              <a:rPr lang="de-DE" b="1" dirty="0"/>
              <a:t>Zweitlogos</a:t>
            </a:r>
            <a:r>
              <a:rPr lang="de-DE" dirty="0"/>
              <a:t> – Anordnungsmöglichkeiten auf Titel- und Inhaltsfolien</a:t>
            </a:r>
          </a:p>
          <a:p>
            <a:pPr lvl="1"/>
            <a:r>
              <a:rPr lang="de-DE" b="1" dirty="0"/>
              <a:t>Hinweise</a:t>
            </a:r>
            <a:r>
              <a:rPr lang="de-DE" dirty="0"/>
              <a:t> zum Umgang mit der Präsentationsvorlage</a:t>
            </a:r>
          </a:p>
          <a:p>
            <a:pPr lvl="1"/>
            <a:r>
              <a:rPr lang="de-DE" b="1" dirty="0"/>
              <a:t>Beispielseiten</a:t>
            </a:r>
            <a:r>
              <a:rPr lang="de-DE" dirty="0"/>
              <a:t> mit Inhalten der 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Diagramme</a:t>
            </a:r>
          </a:p>
          <a:p>
            <a:pPr lvl="2">
              <a:spcBef>
                <a:spcPts val="0"/>
              </a:spcBef>
            </a:pPr>
            <a:r>
              <a:rPr lang="de-DE" dirty="0"/>
              <a:t>Infografiken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DRESDEN-concept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232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Diagramme </a:t>
            </a:r>
            <a:br>
              <a:rPr lang="de-DE" dirty="0"/>
            </a:br>
            <a:r>
              <a:rPr lang="de-DE" b="0" dirty="0"/>
              <a:t>mehrfarbig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Sollten themenbedingt mehrfarbige Diagramme erforderlich sein:</a:t>
            </a:r>
          </a:p>
          <a:p>
            <a:pPr lvl="2">
              <a:spcBef>
                <a:spcPts val="1600"/>
              </a:spcBef>
            </a:pPr>
            <a:r>
              <a:rPr lang="de-DE" b="1" dirty="0"/>
              <a:t>Konsistentes Farbschema </a:t>
            </a:r>
            <a:r>
              <a:rPr lang="de-DE" dirty="0"/>
              <a:t>im gesamten Dokument verwenden</a:t>
            </a:r>
          </a:p>
          <a:p>
            <a:pPr lvl="2">
              <a:spcBef>
                <a:spcPts val="1600"/>
              </a:spcBef>
              <a:spcAft>
                <a:spcPts val="600"/>
              </a:spcAft>
            </a:pPr>
            <a:r>
              <a:rPr lang="de-DE" b="1" dirty="0"/>
              <a:t>Farbschema anpassen </a:t>
            </a:r>
            <a:r>
              <a:rPr lang="de-DE" dirty="0"/>
              <a:t>auf die eigenen Bedürfnisse z. B.</a:t>
            </a:r>
          </a:p>
          <a:p>
            <a:pPr lvl="4"/>
            <a:r>
              <a:rPr lang="de-DE" dirty="0"/>
              <a:t>DRESDEN-</a:t>
            </a:r>
            <a:r>
              <a:rPr lang="de-DE" dirty="0" err="1"/>
              <a:t>concept</a:t>
            </a:r>
            <a:r>
              <a:rPr lang="de-DE" dirty="0"/>
              <a:t> Farben</a:t>
            </a:r>
          </a:p>
          <a:p>
            <a:pPr lvl="4"/>
            <a:endParaRPr lang="de-DE" dirty="0"/>
          </a:p>
          <a:p>
            <a:pPr lvl="4">
              <a:spcBef>
                <a:spcPts val="2000"/>
              </a:spcBef>
            </a:pPr>
            <a:r>
              <a:rPr lang="de-DE" dirty="0"/>
              <a:t>Farben des SINS </a:t>
            </a:r>
            <a:br>
              <a:rPr lang="de-DE" dirty="0"/>
            </a:br>
            <a:r>
              <a:rPr lang="de-DE" dirty="0"/>
              <a:t>(Studieninformationssystem der TUD)</a:t>
            </a:r>
          </a:p>
          <a:p>
            <a:pPr lvl="4">
              <a:spcBef>
                <a:spcPts val="2000"/>
              </a:spcBef>
            </a:pPr>
            <a:endParaRPr lang="de-DE" dirty="0"/>
          </a:p>
          <a:p>
            <a:pPr lvl="4"/>
            <a:r>
              <a:rPr lang="de-DE" dirty="0"/>
              <a:t>Farben der eigenen Struktureinheit</a:t>
            </a:r>
          </a:p>
          <a:p>
            <a:endParaRPr lang="de-DE" dirty="0"/>
          </a:p>
        </p:txBody>
      </p:sp>
      <p:graphicFrame>
        <p:nvGraphicFramePr>
          <p:cNvPr id="9" name="Bildplatzhalter 8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609502458"/>
              </p:ext>
            </p:extLst>
          </p:nvPr>
        </p:nvGraphicFramePr>
        <p:xfrm>
          <a:off x="6267450" y="1484314"/>
          <a:ext cx="5187950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uppieren 1"/>
          <p:cNvGrpSpPr/>
          <p:nvPr/>
        </p:nvGrpSpPr>
        <p:grpSpPr>
          <a:xfrm>
            <a:off x="1770752" y="3723514"/>
            <a:ext cx="2972700" cy="278541"/>
            <a:chOff x="1770752" y="3694939"/>
            <a:chExt cx="2972700" cy="278541"/>
          </a:xfrm>
        </p:grpSpPr>
        <p:sp>
          <p:nvSpPr>
            <p:cNvPr id="11" name="Rechteck 10"/>
            <p:cNvSpPr/>
            <p:nvPr/>
          </p:nvSpPr>
          <p:spPr>
            <a:xfrm rot="16200000">
              <a:off x="2155372" y="3695304"/>
              <a:ext cx="278539" cy="277812"/>
            </a:xfrm>
            <a:prstGeom prst="rect">
              <a:avLst/>
            </a:prstGeom>
            <a:solidFill>
              <a:srgbClr val="28618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 rot="16200000">
              <a:off x="2540356" y="3695304"/>
              <a:ext cx="278539" cy="277812"/>
            </a:xfrm>
            <a:prstGeom prst="rect">
              <a:avLst/>
            </a:prstGeom>
            <a:solidFill>
              <a:srgbClr val="539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 rot="16200000">
              <a:off x="2925340" y="3695304"/>
              <a:ext cx="278539" cy="277812"/>
            </a:xfrm>
            <a:prstGeom prst="rect">
              <a:avLst/>
            </a:prstGeom>
            <a:solidFill>
              <a:srgbClr val="84D1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 rot="16200000">
              <a:off x="3310324" y="3695305"/>
              <a:ext cx="278539" cy="277812"/>
            </a:xfrm>
            <a:prstGeom prst="rect">
              <a:avLst/>
            </a:prstGeom>
            <a:solidFill>
              <a:srgbClr val="009B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 rot="16200000">
              <a:off x="3695308" y="3695304"/>
              <a:ext cx="278539" cy="277812"/>
            </a:xfrm>
            <a:prstGeom prst="rect">
              <a:avLst/>
            </a:prstGeom>
            <a:solidFill>
              <a:srgbClr val="13A98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 rot="16200000">
              <a:off x="4080292" y="3695304"/>
              <a:ext cx="278539" cy="277812"/>
            </a:xfrm>
            <a:prstGeom prst="rect">
              <a:avLst/>
            </a:prstGeom>
            <a:solidFill>
              <a:srgbClr val="93C35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 rot="16200000">
              <a:off x="4465276" y="3695303"/>
              <a:ext cx="278539" cy="277812"/>
            </a:xfrm>
            <a:prstGeom prst="rect">
              <a:avLst/>
            </a:prstGeom>
            <a:solidFill>
              <a:srgbClr val="BCCF0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 rot="16200000">
              <a:off x="1770388" y="3695304"/>
              <a:ext cx="278539" cy="277812"/>
            </a:xfrm>
            <a:prstGeom prst="rect">
              <a:avLst/>
            </a:prstGeom>
            <a:solidFill>
              <a:srgbClr val="03305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770753" y="4654017"/>
            <a:ext cx="2202732" cy="278540"/>
            <a:chOff x="1770753" y="4413290"/>
            <a:chExt cx="2202732" cy="278540"/>
          </a:xfrm>
        </p:grpSpPr>
        <p:sp>
          <p:nvSpPr>
            <p:cNvPr id="21" name="Rechteck 20"/>
            <p:cNvSpPr/>
            <p:nvPr/>
          </p:nvSpPr>
          <p:spPr>
            <a:xfrm rot="16200000">
              <a:off x="2155373" y="4413654"/>
              <a:ext cx="278539" cy="277812"/>
            </a:xfrm>
            <a:prstGeom prst="rect">
              <a:avLst/>
            </a:prstGeom>
            <a:solidFill>
              <a:srgbClr val="02ACA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 rot="16200000">
              <a:off x="2540357" y="4413654"/>
              <a:ext cx="278539" cy="277812"/>
            </a:xfrm>
            <a:prstGeom prst="rect">
              <a:avLst/>
            </a:prstGeom>
            <a:solidFill>
              <a:srgbClr val="00A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 rot="16200000">
              <a:off x="2925341" y="4413654"/>
              <a:ext cx="278539" cy="277812"/>
            </a:xfrm>
            <a:prstGeom prst="rect">
              <a:avLst/>
            </a:prstGeom>
            <a:solidFill>
              <a:srgbClr val="E02D8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 rot="16200000">
              <a:off x="3310325" y="4413655"/>
              <a:ext cx="278539" cy="277812"/>
            </a:xfrm>
            <a:prstGeom prst="rect">
              <a:avLst/>
            </a:prstGeom>
            <a:solidFill>
              <a:srgbClr val="E8412C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 rot="16200000">
              <a:off x="3695309" y="4413654"/>
              <a:ext cx="278539" cy="277812"/>
            </a:xfrm>
            <a:prstGeom prst="rect">
              <a:avLst/>
            </a:prstGeom>
            <a:solidFill>
              <a:srgbClr val="F07D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 rot="16200000">
              <a:off x="1770389" y="4413654"/>
              <a:ext cx="278539" cy="277812"/>
            </a:xfrm>
            <a:prstGeom prst="rect">
              <a:avLst/>
            </a:prstGeom>
            <a:solidFill>
              <a:srgbClr val="63B32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770754" y="5573458"/>
            <a:ext cx="1047780" cy="278539"/>
            <a:chOff x="1770754" y="4976025"/>
            <a:chExt cx="1047780" cy="278539"/>
          </a:xfrm>
        </p:grpSpPr>
        <p:sp>
          <p:nvSpPr>
            <p:cNvPr id="29" name="Rechteck 28"/>
            <p:cNvSpPr/>
            <p:nvPr/>
          </p:nvSpPr>
          <p:spPr>
            <a:xfrm rot="16200000">
              <a:off x="2155374" y="4976389"/>
              <a:ext cx="278539" cy="277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 rot="16200000">
              <a:off x="2540358" y="4976389"/>
              <a:ext cx="278539" cy="2778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/>
          </p:nvSpPr>
          <p:spPr>
            <a:xfrm rot="16200000">
              <a:off x="1770390" y="4976389"/>
              <a:ext cx="278539" cy="277812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78966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Infografiken </a:t>
            </a:r>
            <a:br>
              <a:rPr lang="de-DE" dirty="0"/>
            </a:br>
            <a:r>
              <a:rPr lang="de-DE" b="0" dirty="0"/>
              <a:t>mittels </a:t>
            </a:r>
            <a:r>
              <a:rPr lang="de-DE" b="0" dirty="0" err="1"/>
              <a:t>Smartart</a:t>
            </a:r>
            <a:endParaRPr lang="de-DE" b="0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4" y="1484314"/>
            <a:ext cx="4307314" cy="4249736"/>
          </a:xfrm>
        </p:spPr>
        <p:txBody>
          <a:bodyPr/>
          <a:lstStyle/>
          <a:p>
            <a:pPr lvl="1"/>
            <a:r>
              <a:rPr lang="de-DE" b="1" dirty="0"/>
              <a:t>Empfohlene Darstellungsparameter:</a:t>
            </a:r>
          </a:p>
          <a:p>
            <a:pPr lvl="2">
              <a:spcBef>
                <a:spcPts val="3000"/>
              </a:spcBef>
            </a:pPr>
            <a:r>
              <a:rPr lang="de-DE" b="1" dirty="0"/>
              <a:t>Textinhalte reduzieren</a:t>
            </a:r>
          </a:p>
          <a:p>
            <a:pPr lvl="2"/>
            <a:r>
              <a:rPr lang="de-DE" b="1" dirty="0"/>
              <a:t>flächige Varianten </a:t>
            </a:r>
            <a:r>
              <a:rPr lang="de-DE" dirty="0"/>
              <a:t>bevorzugen</a:t>
            </a:r>
          </a:p>
          <a:p>
            <a:pPr lvl="2"/>
            <a:r>
              <a:rPr lang="de-DE" b="1" dirty="0"/>
              <a:t>konsistente Farben</a:t>
            </a:r>
            <a:r>
              <a:rPr lang="de-DE" dirty="0"/>
              <a:t> im gesamten Dokument</a:t>
            </a:r>
          </a:p>
          <a:p>
            <a:pPr lvl="2"/>
            <a:r>
              <a:rPr lang="de-DE" b="1" dirty="0"/>
              <a:t>Farbkontraste und Schriftgrößen beachten</a:t>
            </a:r>
          </a:p>
          <a:p>
            <a:pPr lvl="2">
              <a:spcBef>
                <a:spcPts val="3000"/>
              </a:spcBef>
            </a:pPr>
            <a:r>
              <a:rPr lang="de-DE" dirty="0"/>
              <a:t>auf Schatten, Verläufe etc. verzichten</a:t>
            </a:r>
          </a:p>
          <a:p>
            <a:pPr lvl="2">
              <a:spcBef>
                <a:spcPts val="3000"/>
              </a:spcBef>
            </a:pPr>
            <a:r>
              <a:rPr lang="de-DE" dirty="0"/>
              <a:t>komplexe Grafiken als separate Vektorgrafik erarbeiten</a:t>
            </a:r>
            <a:br>
              <a:rPr lang="de-DE" dirty="0"/>
            </a:br>
            <a:r>
              <a:rPr lang="de-DE" dirty="0">
                <a:hlinkClick r:id="rId2"/>
              </a:rPr>
              <a:t>(z. B. mit </a:t>
            </a:r>
            <a:r>
              <a:rPr lang="de-DE" dirty="0" err="1">
                <a:hlinkClick r:id="rId2"/>
              </a:rPr>
              <a:t>Inkscape</a:t>
            </a:r>
            <a:r>
              <a:rPr lang="de-DE" dirty="0">
                <a:hlinkClick r:id="rId2"/>
              </a:rPr>
              <a:t>)</a:t>
            </a:r>
            <a:endParaRPr lang="de-DE" dirty="0"/>
          </a:p>
          <a:p>
            <a:pPr lvl="1"/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5507664" y="1498958"/>
            <a:ext cx="5058735" cy="4357632"/>
            <a:chOff x="3856034" y="1498958"/>
            <a:chExt cx="4902203" cy="4235100"/>
          </a:xfrm>
        </p:grpSpPr>
        <p:sp>
          <p:nvSpPr>
            <p:cNvPr id="22" name="Freihandform 21"/>
            <p:cNvSpPr/>
            <p:nvPr/>
          </p:nvSpPr>
          <p:spPr>
            <a:xfrm>
              <a:off x="463670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1632724"/>
                  </a:moveTo>
                  <a:cubicBezTo>
                    <a:pt x="0" y="730995"/>
                    <a:pt x="730995" y="0"/>
                    <a:pt x="1632724" y="0"/>
                  </a:cubicBezTo>
                  <a:lnTo>
                    <a:pt x="1632724" y="1632724"/>
                  </a:lnTo>
                  <a:lnTo>
                    <a:pt x="0" y="1632724"/>
                  </a:lnTo>
                  <a:close/>
                </a:path>
              </a:pathLst>
            </a:custGeom>
            <a:solidFill>
              <a:srgbClr val="13A983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8214" tIns="478214" rIns="288000" bIns="432000" numCol="1" spcCol="1270" anchor="ctr" anchorCtr="1">
              <a:noAutofit/>
            </a:bodyPr>
            <a:lstStyle/>
            <a:p>
              <a:pPr algn="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4000" dirty="0"/>
                <a:t>1</a:t>
              </a:r>
              <a:br>
                <a:rPr lang="de-DE" sz="4000" dirty="0"/>
              </a:br>
              <a:r>
                <a:rPr lang="de-DE" sz="2000" dirty="0"/>
                <a:t>Thema</a:t>
              </a:r>
            </a:p>
          </p:txBody>
        </p:sp>
        <p:sp>
          <p:nvSpPr>
            <p:cNvPr id="21" name="Freihandform 20"/>
            <p:cNvSpPr/>
            <p:nvPr/>
          </p:nvSpPr>
          <p:spPr>
            <a:xfrm>
              <a:off x="3864156" y="1525480"/>
              <a:ext cx="1529755" cy="1656115"/>
            </a:xfrm>
            <a:custGeom>
              <a:avLst/>
              <a:gdLst>
                <a:gd name="connsiteX0" fmla="*/ 0 w 1529755"/>
                <a:gd name="connsiteY0" fmla="*/ 0 h 1656115"/>
                <a:gd name="connsiteX1" fmla="*/ 1529755 w 1529755"/>
                <a:gd name="connsiteY1" fmla="*/ 0 h 1656115"/>
                <a:gd name="connsiteX2" fmla="*/ 1529755 w 1529755"/>
                <a:gd name="connsiteY2" fmla="*/ 1656115 h 1656115"/>
                <a:gd name="connsiteX3" fmla="*/ 0 w 1529755"/>
                <a:gd name="connsiteY3" fmla="*/ 1656115 h 1656115"/>
                <a:gd name="connsiteX4" fmla="*/ 0 w 1529755"/>
                <a:gd name="connsiteY4" fmla="*/ 0 h 165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755" h="1656115">
                  <a:moveTo>
                    <a:pt x="0" y="0"/>
                  </a:moveTo>
                  <a:lnTo>
                    <a:pt x="1529755" y="0"/>
                  </a:lnTo>
                  <a:lnTo>
                    <a:pt x="1529755" y="1656115"/>
                  </a:lnTo>
                  <a:lnTo>
                    <a:pt x="0" y="1656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A983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Hintergrundinfo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3" name="Freihandform 22"/>
            <p:cNvSpPr/>
            <p:nvPr/>
          </p:nvSpPr>
          <p:spPr>
            <a:xfrm>
              <a:off x="634484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0"/>
                  </a:moveTo>
                  <a:cubicBezTo>
                    <a:pt x="901729" y="0"/>
                    <a:pt x="1632724" y="730995"/>
                    <a:pt x="1632724" y="1632724"/>
                  </a:cubicBezTo>
                  <a:lnTo>
                    <a:pt x="0" y="163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2293634"/>
                <a:satOff val="-11059"/>
                <a:lumOff val="20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478214" rIns="478214" bIns="432000" numCol="1" spcCol="1270" anchor="ctr" anchorCtr="1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4000" dirty="0"/>
                <a:t>2</a:t>
              </a:r>
              <a:br>
                <a:rPr lang="de-DE" sz="4000" dirty="0"/>
              </a:br>
              <a:r>
                <a:rPr lang="de-DE" sz="2000" dirty="0"/>
                <a:t>Thema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>
              <a:off x="7227550" y="1498958"/>
              <a:ext cx="1530687" cy="1656742"/>
            </a:xfrm>
            <a:custGeom>
              <a:avLst/>
              <a:gdLst>
                <a:gd name="connsiteX0" fmla="*/ 0 w 1530687"/>
                <a:gd name="connsiteY0" fmla="*/ 0 h 1656742"/>
                <a:gd name="connsiteX1" fmla="*/ 1530687 w 1530687"/>
                <a:gd name="connsiteY1" fmla="*/ 0 h 1656742"/>
                <a:gd name="connsiteX2" fmla="*/ 1530687 w 1530687"/>
                <a:gd name="connsiteY2" fmla="*/ 1656742 h 1656742"/>
                <a:gd name="connsiteX3" fmla="*/ 0 w 1530687"/>
                <a:gd name="connsiteY3" fmla="*/ 1656742 h 1656742"/>
                <a:gd name="connsiteX4" fmla="*/ 0 w 1530687"/>
                <a:gd name="connsiteY4" fmla="*/ 0 h 165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687" h="1656742">
                  <a:moveTo>
                    <a:pt x="0" y="0"/>
                  </a:moveTo>
                  <a:lnTo>
                    <a:pt x="1530687" y="0"/>
                  </a:lnTo>
                  <a:lnTo>
                    <a:pt x="1530687" y="1656742"/>
                  </a:lnTo>
                  <a:lnTo>
                    <a:pt x="0" y="165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Hintergrundinfo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 rot="21600000">
              <a:off x="6344845" y="3646887"/>
              <a:ext cx="1632725" cy="1632725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1632724" y="0"/>
                  </a:moveTo>
                  <a:cubicBezTo>
                    <a:pt x="1632724" y="901729"/>
                    <a:pt x="901729" y="1632724"/>
                    <a:pt x="0" y="1632724"/>
                  </a:cubicBezTo>
                  <a:lnTo>
                    <a:pt x="0" y="0"/>
                  </a:lnTo>
                  <a:lnTo>
                    <a:pt x="1632724" y="0"/>
                  </a:lnTo>
                  <a:close/>
                </a:path>
              </a:pathLst>
            </a:custGeom>
            <a:solidFill>
              <a:srgbClr val="539DC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4587268"/>
                <a:satOff val="-22119"/>
                <a:lumOff val="41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360001" rIns="478214" bIns="478214" numCol="1" spcCol="1270" anchor="ctr" anchorCtr="1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dirty="0"/>
                <a:t>Thema </a:t>
              </a:r>
              <a:r>
                <a:rPr lang="de-DE" sz="4000" dirty="0"/>
                <a:t>3</a:t>
              </a:r>
            </a:p>
          </p:txBody>
        </p:sp>
        <p:sp>
          <p:nvSpPr>
            <p:cNvPr id="10" name="Freihandform 9"/>
            <p:cNvSpPr/>
            <p:nvPr/>
          </p:nvSpPr>
          <p:spPr>
            <a:xfrm>
              <a:off x="7228239" y="4063445"/>
              <a:ext cx="1529998" cy="1655958"/>
            </a:xfrm>
            <a:custGeom>
              <a:avLst/>
              <a:gdLst>
                <a:gd name="connsiteX0" fmla="*/ 0 w 1529998"/>
                <a:gd name="connsiteY0" fmla="*/ 0 h 1655958"/>
                <a:gd name="connsiteX1" fmla="*/ 1529998 w 1529998"/>
                <a:gd name="connsiteY1" fmla="*/ 0 h 1655958"/>
                <a:gd name="connsiteX2" fmla="*/ 1529998 w 1529998"/>
                <a:gd name="connsiteY2" fmla="*/ 1655958 h 1655958"/>
                <a:gd name="connsiteX3" fmla="*/ 0 w 1529998"/>
                <a:gd name="connsiteY3" fmla="*/ 1655958 h 1655958"/>
                <a:gd name="connsiteX4" fmla="*/ 0 w 1529998"/>
                <a:gd name="connsiteY4" fmla="*/ 0 h 165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98" h="1655958">
                  <a:moveTo>
                    <a:pt x="0" y="0"/>
                  </a:moveTo>
                  <a:lnTo>
                    <a:pt x="1529998" y="0"/>
                  </a:lnTo>
                  <a:lnTo>
                    <a:pt x="1529998" y="1655958"/>
                  </a:lnTo>
                  <a:lnTo>
                    <a:pt x="0" y="165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9DC5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b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Hinter-</a:t>
              </a:r>
              <a:r>
                <a:rPr lang="de-DE" sz="1400" dirty="0" err="1"/>
                <a:t>grundinfo</a:t>
              </a:r>
              <a:endParaRPr lang="de-DE" sz="1400" dirty="0"/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5" name="Freihandform 24"/>
            <p:cNvSpPr/>
            <p:nvPr/>
          </p:nvSpPr>
          <p:spPr>
            <a:xfrm rot="21600000">
              <a:off x="3856034" y="4077511"/>
              <a:ext cx="1886712" cy="1656547"/>
            </a:xfrm>
            <a:custGeom>
              <a:avLst/>
              <a:gdLst>
                <a:gd name="connsiteX0" fmla="*/ 0 w 1656546"/>
                <a:gd name="connsiteY0" fmla="*/ 0 h 1886711"/>
                <a:gd name="connsiteX1" fmla="*/ 1656546 w 1656546"/>
                <a:gd name="connsiteY1" fmla="*/ 0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6" fmla="*/ 1656546 w 1656546"/>
                <a:gd name="connsiteY6" fmla="*/ 0 h 1886711"/>
                <a:gd name="connsiteX7" fmla="*/ 1656546 w 1656546"/>
                <a:gd name="connsiteY7" fmla="*/ 1610614 h 1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546" h="1886711" stroke="0" extrusionOk="0">
                  <a:moveTo>
                    <a:pt x="0" y="1886710"/>
                  </a:moveTo>
                  <a:lnTo>
                    <a:pt x="0" y="1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close/>
                </a:path>
                <a:path w="1656546" h="1886711" fill="darkenLess" stroke="0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close/>
                </a:path>
                <a:path w="1656546" h="1886711" fill="none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lnTo>
                    <a:pt x="0" y="1"/>
                  </a:lnTo>
                  <a:lnTo>
                    <a:pt x="1414131" y="1"/>
                  </a:lnTo>
                </a:path>
              </a:pathLst>
            </a:custGeom>
            <a:solidFill>
              <a:srgbClr val="93C356">
                <a:alpha val="20000"/>
              </a:srgb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-6880901"/>
                <a:satOff val="-33178"/>
                <a:lumOff val="627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144000" rIns="144000" bIns="144000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dirty="0">
                  <a:solidFill>
                    <a:schemeClr val="tx1"/>
                  </a:solidFill>
                </a:rPr>
                <a:t>Neues Thema einbinden</a:t>
              </a:r>
            </a:p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b="1" dirty="0">
                  <a:solidFill>
                    <a:schemeClr val="tx1"/>
                  </a:solidFill>
                </a:rPr>
                <a:t>Wichtiges hervorheben</a:t>
              </a:r>
            </a:p>
          </p:txBody>
        </p:sp>
        <p:sp>
          <p:nvSpPr>
            <p:cNvPr id="26" name="Gebogener Pfeil 25"/>
            <p:cNvSpPr/>
            <p:nvPr/>
          </p:nvSpPr>
          <p:spPr>
            <a:xfrm rot="2700000">
              <a:off x="5786405" y="3099757"/>
              <a:ext cx="980440" cy="1062434"/>
            </a:xfrm>
            <a:prstGeom prst="circular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00864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D91906E-15A0-8749-9F3A-5E231A79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" y="-35367"/>
            <a:ext cx="12189862" cy="6893366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Netzwerk </a:t>
            </a:r>
            <a:br>
              <a:rPr lang="de-DE" dirty="0"/>
            </a:br>
            <a:r>
              <a:rPr lang="de-DE" b="0" dirty="0"/>
              <a:t>DRESDEN-</a:t>
            </a:r>
            <a:r>
              <a:rPr lang="de-DE" b="0" dirty="0" err="1"/>
              <a:t>concept</a:t>
            </a:r>
            <a:br>
              <a:rPr lang="de-DE" sz="1600" dirty="0"/>
            </a:br>
            <a:endParaRPr lang="de-DE" sz="160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810512"/>
            <a:ext cx="10580688" cy="2903220"/>
          </a:xfrm>
        </p:spPr>
        <p:txBody>
          <a:bodyPr/>
          <a:lstStyle/>
          <a:p>
            <a:r>
              <a:rPr lang="de-DE" b="1" dirty="0"/>
              <a:t>D</a:t>
            </a:r>
            <a:r>
              <a:rPr lang="de-DE" dirty="0"/>
              <a:t>resden </a:t>
            </a:r>
            <a:r>
              <a:rPr lang="de-DE" b="1" dirty="0"/>
              <a:t>R</a:t>
            </a:r>
            <a:r>
              <a:rPr lang="de-DE" dirty="0"/>
              <a:t>esearch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/>
              <a:t>E</a:t>
            </a:r>
            <a:r>
              <a:rPr lang="de-DE" dirty="0"/>
              <a:t>ducation </a:t>
            </a:r>
            <a:br>
              <a:rPr lang="de-DE" dirty="0"/>
            </a:br>
            <a:r>
              <a:rPr lang="de-DE" b="1" dirty="0" err="1"/>
              <a:t>S</a:t>
            </a:r>
            <a:r>
              <a:rPr lang="de-DE" dirty="0" err="1"/>
              <a:t>ynergies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D</a:t>
            </a:r>
            <a:r>
              <a:rPr lang="de-DE" dirty="0"/>
              <a:t>evelopment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E</a:t>
            </a:r>
            <a:r>
              <a:rPr lang="de-DE" dirty="0"/>
              <a:t>xcellence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 err="1"/>
              <a:t>N</a:t>
            </a:r>
            <a:r>
              <a:rPr lang="de-DE" dirty="0" err="1"/>
              <a:t>ovelty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2763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DRESDEN-concept </a:t>
            </a:r>
            <a:br>
              <a:rPr lang="de-DE" dirty="0"/>
            </a:br>
            <a:r>
              <a:rPr lang="de-DE" dirty="0"/>
              <a:t>Exzellenz aus Wissenschaft und Kultur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DRESDEN-concept ist ein Netzwerk der </a:t>
            </a:r>
            <a:r>
              <a:rPr lang="de-DE" b="1" dirty="0"/>
              <a:t>TU Dresden mit 32 Partnern</a:t>
            </a:r>
            <a:r>
              <a:rPr lang="de-DE" dirty="0"/>
              <a:t> in der Wissenschaft und Kultur.</a:t>
            </a:r>
            <a:br>
              <a:rPr lang="de-DE" dirty="0"/>
            </a:br>
            <a:r>
              <a:rPr lang="de-DE" dirty="0"/>
              <a:t>Alle Partner sind </a:t>
            </a:r>
            <a:r>
              <a:rPr lang="de-DE" b="1" dirty="0"/>
              <a:t>forschende</a:t>
            </a:r>
            <a:r>
              <a:rPr lang="de-DE" dirty="0"/>
              <a:t> Institute und Einrichtungen in Dresden.</a:t>
            </a:r>
          </a:p>
          <a:p>
            <a:pPr lvl="1"/>
            <a:r>
              <a:rPr lang="de-DE" dirty="0"/>
              <a:t>Synergien zwischen der TU Dresden und den außeruniversitären Dresdener </a:t>
            </a:r>
            <a:br>
              <a:rPr lang="de-DE" dirty="0"/>
            </a:br>
            <a:r>
              <a:rPr lang="de-DE" dirty="0"/>
              <a:t>Forschungsinstitutionen in Forschung, Lehre und Infrastruktur:</a:t>
            </a:r>
          </a:p>
          <a:p>
            <a:pPr lvl="2"/>
            <a:r>
              <a:rPr lang="de-DE" dirty="0"/>
              <a:t>gemeinsame Identifizierung und Koordination von Forschungsschwerpunkten</a:t>
            </a:r>
          </a:p>
          <a:p>
            <a:pPr lvl="2"/>
            <a:r>
              <a:rPr lang="de-DE" dirty="0"/>
              <a:t>gemeinsame Berufungen / </a:t>
            </a:r>
            <a:r>
              <a:rPr lang="de-DE" dirty="0" err="1"/>
              <a:t>Recruitment</a:t>
            </a:r>
            <a:r>
              <a:rPr lang="de-DE" dirty="0"/>
              <a:t> von Spitzenkräften</a:t>
            </a:r>
          </a:p>
          <a:p>
            <a:pPr lvl="2"/>
            <a:r>
              <a:rPr lang="de-DE" dirty="0" err="1"/>
              <a:t>Shared</a:t>
            </a:r>
            <a:r>
              <a:rPr lang="de-DE" dirty="0"/>
              <a:t> Resources / </a:t>
            </a:r>
            <a:r>
              <a:rPr lang="de-DE" dirty="0" err="1"/>
              <a:t>One</a:t>
            </a:r>
            <a:r>
              <a:rPr lang="de-DE" dirty="0"/>
              <a:t>-Campus-Model</a:t>
            </a:r>
          </a:p>
          <a:p>
            <a:pPr lvl="1"/>
            <a:r>
              <a:rPr lang="de-DE" dirty="0"/>
              <a:t>Kernelement liegt in der Bewerbung der TU Dresden zur Exzellenz-Universität.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Wofür können Sie die Karte zum DRESDEN-</a:t>
            </a:r>
            <a:r>
              <a:rPr lang="de-DE" dirty="0" err="1"/>
              <a:t>concept</a:t>
            </a:r>
            <a:r>
              <a:rPr lang="de-DE" dirty="0"/>
              <a:t> Netzwerk in dieser Präsentationsvorlage nutzen?</a:t>
            </a:r>
          </a:p>
          <a:p>
            <a:pPr lvl="2"/>
            <a:r>
              <a:rPr lang="de-DE" dirty="0"/>
              <a:t>Sie können die Karte  gern nutzen, um in Ihren Präsentationen auf das Netzwerk Bezug zu nehmen.</a:t>
            </a:r>
          </a:p>
          <a:p>
            <a:pPr lvl="2"/>
            <a:r>
              <a:rPr lang="de-DE" dirty="0"/>
              <a:t>Sie können ihre eigene Projektpartner im Netzwerk hervorheben.</a:t>
            </a:r>
          </a:p>
        </p:txBody>
      </p:sp>
    </p:spTree>
    <p:extLst>
      <p:ext uri="{BB962C8B-B14F-4D97-AF65-F5344CB8AC3E}">
        <p14:creationId xmlns:p14="http://schemas.microsoft.com/office/powerpoint/2010/main" val="2608520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42" y="3693405"/>
            <a:ext cx="3959866" cy="272371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66" y="4490647"/>
            <a:ext cx="2489043" cy="7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6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Elemente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des Corporate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15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 </a:t>
            </a:r>
            <a:br>
              <a:rPr lang="de-DE" dirty="0"/>
            </a:br>
            <a:r>
              <a:rPr lang="de-DE" b="0" dirty="0"/>
              <a:t>Nutzungshinweise und Platzierung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Das Logo der TUD besteht aus einem </a:t>
            </a:r>
            <a:r>
              <a:rPr lang="de-DE" b="1" dirty="0"/>
              <a:t>Symbol und einem Schriftzug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Es tritt immer als Ganzes in Erscheinung </a:t>
            </a:r>
            <a:br>
              <a:rPr lang="de-DE" dirty="0"/>
            </a:br>
            <a:r>
              <a:rPr lang="de-DE" dirty="0"/>
              <a:t>und </a:t>
            </a:r>
            <a:r>
              <a:rPr lang="de-DE" b="1" dirty="0"/>
              <a:t>darf nicht getrennt oder modifiziert</a:t>
            </a:r>
            <a:r>
              <a:rPr lang="de-DE" dirty="0"/>
              <a:t> werden. </a:t>
            </a:r>
          </a:p>
          <a:p>
            <a:pPr lvl="1">
              <a:spcAft>
                <a:spcPts val="600"/>
              </a:spcAft>
            </a:pPr>
            <a:r>
              <a:rPr lang="de-DE" dirty="0"/>
              <a:t>Das Logo kann in folgenden </a:t>
            </a:r>
            <a:r>
              <a:rPr lang="de-DE" b="1" dirty="0"/>
              <a:t>Farben</a:t>
            </a:r>
            <a:r>
              <a:rPr lang="de-DE" dirty="0"/>
              <a:t> verwendet werden: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Blau (HKS 41) Hausfarbe der TUD 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Weiß (auf blau, schwarz oder dunkelgrau)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Schwarz (auf weiß oder grau)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Grau (auf weiß oder grau)</a:t>
            </a:r>
          </a:p>
          <a:p>
            <a:pPr marL="90488" lvl="2" indent="0">
              <a:buNone/>
            </a:pPr>
            <a:br>
              <a:rPr lang="de-DE" dirty="0"/>
            </a:br>
            <a:endParaRPr lang="de-DE" dirty="0"/>
          </a:p>
          <a:p>
            <a:pPr lvl="2"/>
            <a:r>
              <a:rPr lang="de-DE" dirty="0"/>
              <a:t>in allen genannten Farben auch auf Fotos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1484312"/>
            <a:ext cx="2495550" cy="1011877"/>
          </a:xfrm>
          <a:prstGeom prst="rect">
            <a:avLst/>
          </a:prstGeom>
          <a:ln w="3175" cap="sq" cmpd="sng">
            <a:solidFill>
              <a:schemeClr val="tx1"/>
            </a:solidFill>
            <a:prstDash val="solid"/>
            <a:miter lim="800000"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2771629"/>
            <a:ext cx="2495550" cy="101187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058946"/>
            <a:ext cx="2495550" cy="1011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35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b="0" dirty="0"/>
              <a:t>Hausschrift Open Sans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8" cy="4357686"/>
          </a:xfrm>
        </p:spPr>
        <p:txBody>
          <a:bodyPr/>
          <a:lstStyle/>
          <a:p>
            <a:pPr lvl="1"/>
            <a:r>
              <a:rPr lang="de-DE" dirty="0"/>
              <a:t>Ab Februar 2018 wird die Schrift </a:t>
            </a:r>
            <a:r>
              <a:rPr lang="de-DE" b="1" dirty="0"/>
              <a:t>Open Sans</a:t>
            </a:r>
            <a:r>
              <a:rPr lang="de-DE" dirty="0"/>
              <a:t> als Hausschrift der TUD verwendet.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Open Sans wurde von Schriftgestalter 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 </a:t>
            </a:r>
            <a:r>
              <a:rPr lang="de-DE" dirty="0">
                <a:hlinkClick r:id="rId3"/>
              </a:rPr>
              <a:t>Steve </a:t>
            </a:r>
            <a:r>
              <a:rPr lang="de-DE" dirty="0" err="1">
                <a:hlinkClick r:id="rId3"/>
              </a:rPr>
              <a:t>Matteson</a:t>
            </a:r>
            <a:r>
              <a:rPr lang="de-DE" dirty="0"/>
              <a:t> als </a:t>
            </a:r>
            <a:r>
              <a:rPr lang="de-DE" b="1" dirty="0"/>
              <a:t>medienübergreifende  Schrift für Drucksachen, Webgestaltung und mobile</a:t>
            </a:r>
            <a:r>
              <a:rPr lang="de-DE" dirty="0"/>
              <a:t> </a:t>
            </a:r>
            <a:r>
              <a:rPr lang="de-DE" b="1" dirty="0"/>
              <a:t>Interfaces</a:t>
            </a:r>
            <a:r>
              <a:rPr lang="de-DE" dirty="0"/>
              <a:t> entwickelt und unter der Apache </a:t>
            </a:r>
            <a:r>
              <a:rPr lang="de-DE" dirty="0" err="1"/>
              <a:t>License</a:t>
            </a:r>
            <a:r>
              <a:rPr lang="de-DE" dirty="0"/>
              <a:t> Version 2.0 veröffentlicht.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Schrift steht in verschiedenen Schriftbibliotheken </a:t>
            </a:r>
            <a:br>
              <a:rPr lang="de-DE" dirty="0"/>
            </a:br>
            <a:r>
              <a:rPr lang="de-DE" b="1" dirty="0"/>
              <a:t>im Internet </a:t>
            </a:r>
            <a:r>
              <a:rPr lang="de-DE" dirty="0"/>
              <a:t>und im internen Bereich der TUD-Webseiten als </a:t>
            </a:r>
            <a:r>
              <a:rPr lang="de-DE" b="1" dirty="0"/>
              <a:t>freier</a:t>
            </a:r>
            <a:r>
              <a:rPr lang="de-DE" dirty="0">
                <a:solidFill>
                  <a:schemeClr val="accent2"/>
                </a:solidFill>
                <a:latin typeface="TUD-Iconfont Light" panose="00000400000000000000" pitchFamily="50" charset="0"/>
              </a:rPr>
              <a:t> 🔗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Download</a:t>
            </a:r>
            <a:r>
              <a:rPr lang="de-DE" dirty="0"/>
              <a:t> zur Verfügung.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Schrift Open Sans ist </a:t>
            </a:r>
            <a:r>
              <a:rPr lang="de-DE" b="1" dirty="0"/>
              <a:t>direkt in dieser Präsentationsvorlage eingebunden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267449" y="1484313"/>
            <a:ext cx="4298951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600" b="1" dirty="0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Schriftschnitte</a:t>
            </a:r>
            <a:br>
              <a:rPr lang="de-DE" sz="1600" b="1" dirty="0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de-DE" sz="1600" b="1" dirty="0">
              <a:solidFill>
                <a:srgbClr val="0069B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de-DE" sz="1600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Light</a:t>
            </a:r>
          </a:p>
          <a:p>
            <a:pPr algn="r"/>
            <a:r>
              <a:rPr lang="de-DE" sz="1600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Light Italic</a:t>
            </a:r>
          </a:p>
          <a:p>
            <a:pPr algn="r"/>
            <a:endParaRPr lang="de-DE" sz="1600" i="1" dirty="0">
              <a:solidFill>
                <a:srgbClr val="0069B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</a:rPr>
              <a:t>Open Sans Regular</a:t>
            </a: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</a:rPr>
              <a:t>Open Sans </a:t>
            </a:r>
            <a:r>
              <a:rPr lang="de-DE" sz="1600" i="1" dirty="0">
                <a:solidFill>
                  <a:srgbClr val="0069B4"/>
                </a:solidFill>
              </a:rPr>
              <a:t>Regular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Semi-</a:t>
            </a:r>
            <a:r>
              <a:rPr lang="de-DE" sz="1600" dirty="0" err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Bold</a:t>
            </a: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Semi-</a:t>
            </a:r>
            <a:r>
              <a:rPr lang="de-DE" sz="1600" i="1" dirty="0" err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Bold</a:t>
            </a:r>
            <a:r>
              <a:rPr lang="de-DE" sz="1600" i="1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Italic</a:t>
            </a:r>
          </a:p>
          <a:p>
            <a:pPr algn="r">
              <a:tabLst>
                <a:tab pos="361950" algn="l"/>
              </a:tabLst>
            </a:pP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de-DE" sz="1600" b="1" dirty="0">
                <a:solidFill>
                  <a:srgbClr val="0069B4"/>
                </a:solidFill>
              </a:rPr>
              <a:t>Open Sans </a:t>
            </a:r>
            <a:r>
              <a:rPr lang="de-DE" sz="1600" b="1" dirty="0" err="1">
                <a:solidFill>
                  <a:srgbClr val="0069B4"/>
                </a:solidFill>
              </a:rPr>
              <a:t>Bold</a:t>
            </a: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de-DE" sz="1600" b="1" dirty="0">
                <a:solidFill>
                  <a:srgbClr val="0069B4"/>
                </a:solidFill>
              </a:rPr>
              <a:t>Open Sans </a:t>
            </a:r>
            <a:r>
              <a:rPr lang="de-DE" sz="1600" b="1" i="1" dirty="0" err="1">
                <a:solidFill>
                  <a:srgbClr val="0069B4"/>
                </a:solidFill>
              </a:rPr>
              <a:t>Bold</a:t>
            </a:r>
            <a:r>
              <a:rPr lang="de-DE" sz="1600" b="1" i="1" dirty="0">
                <a:solidFill>
                  <a:srgbClr val="0069B4"/>
                </a:solidFill>
              </a:rPr>
              <a:t>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Extra-</a:t>
            </a:r>
            <a:r>
              <a:rPr lang="de-DE" sz="1600" dirty="0" err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Bold</a:t>
            </a: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Extra-</a:t>
            </a:r>
            <a:r>
              <a:rPr lang="de-DE" sz="1600" i="1" dirty="0" err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Bold</a:t>
            </a:r>
            <a:r>
              <a:rPr lang="de-DE" sz="1600" i="1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Italic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49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b="0" dirty="0"/>
              <a:t>Listenebenen in </a:t>
            </a:r>
            <a:r>
              <a:rPr lang="de-DE" b="0" dirty="0" err="1"/>
              <a:t>Powerpoint</a:t>
            </a:r>
            <a:r>
              <a:rPr lang="de-DE" b="0" dirty="0"/>
              <a:t> nutzen</a:t>
            </a:r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1483" r="47584" b="37837"/>
          <a:stretch/>
        </p:blipFill>
        <p:spPr/>
      </p:pic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>
              <a:spcAft>
                <a:spcPts val="1200"/>
              </a:spcAft>
            </a:pPr>
            <a:r>
              <a:rPr lang="de-DE" dirty="0">
                <a:solidFill>
                  <a:schemeClr val="accent2"/>
                </a:solidFill>
              </a:rPr>
              <a:t>Die Textebenen sind in der Vorlage wie folgt definiert. Die Einstellungen für die einzelnen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  <a:hlinkClick r:id="rId3"/>
              </a:rPr>
              <a:t>🔗 </a:t>
            </a:r>
            <a:r>
              <a:rPr lang="de-DE" b="1" dirty="0">
                <a:solidFill>
                  <a:schemeClr val="accent2"/>
                </a:solidFill>
                <a:hlinkClick r:id="rId3"/>
              </a:rPr>
              <a:t>Listenebenen </a:t>
            </a:r>
            <a:r>
              <a:rPr lang="de-DE" dirty="0">
                <a:solidFill>
                  <a:schemeClr val="accent2"/>
                </a:solidFill>
              </a:rPr>
              <a:t>lassen sich in der obersten Masterfolie anpassen.</a:t>
            </a:r>
            <a:endParaRPr lang="de-DE" dirty="0"/>
          </a:p>
          <a:p>
            <a:pPr lvl="0"/>
            <a:r>
              <a:rPr lang="de-DE" dirty="0"/>
              <a:t>Erste Textebene </a:t>
            </a:r>
            <a:br>
              <a:rPr lang="de-DE" dirty="0"/>
            </a:br>
            <a:r>
              <a:rPr lang="de-DE" dirty="0"/>
              <a:t>(16pt für die ersten vier Ebenen)</a:t>
            </a:r>
          </a:p>
          <a:p>
            <a:pPr lvl="1"/>
            <a:r>
              <a:rPr lang="de-DE" dirty="0"/>
              <a:t>Zweite Textebene für Normaltext</a:t>
            </a:r>
          </a:p>
          <a:p>
            <a:pPr lvl="2"/>
            <a:r>
              <a:rPr lang="de-DE" dirty="0"/>
              <a:t>Dritte Textebene für Aufzählungen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</a:t>
            </a:r>
            <a:br>
              <a:rPr lang="de-DE" dirty="0"/>
            </a:br>
            <a:r>
              <a:rPr lang="de-DE" dirty="0"/>
              <a:t>(14 </a:t>
            </a:r>
            <a:r>
              <a:rPr lang="de-DE" dirty="0" err="1"/>
              <a:t>pt</a:t>
            </a:r>
            <a:r>
              <a:rPr lang="de-DE" dirty="0"/>
              <a:t> für alle folgenden Ebenen)</a:t>
            </a:r>
          </a:p>
          <a:p>
            <a:pPr lvl="5">
              <a:defRPr/>
            </a:pPr>
            <a:r>
              <a:rPr lang="de-DE" dirty="0"/>
              <a:t>Sechste Ebene für Normaltext</a:t>
            </a:r>
          </a:p>
          <a:p>
            <a:pPr lvl="6"/>
            <a:r>
              <a:rPr lang="de-DE" dirty="0"/>
              <a:t>Siebte Ebene für Aufzählungen</a:t>
            </a:r>
          </a:p>
          <a:p>
            <a:pPr lvl="7"/>
            <a:r>
              <a:rPr lang="de-DE" dirty="0"/>
              <a:t>Achte Ebene für Aufzählungen</a:t>
            </a:r>
          </a:p>
          <a:p>
            <a:pPr lvl="8"/>
            <a:r>
              <a:rPr lang="de-DE" dirty="0"/>
              <a:t>Neunte Ebene für Aufzählungen</a:t>
            </a:r>
          </a:p>
        </p:txBody>
      </p:sp>
      <p:sp>
        <p:nvSpPr>
          <p:cNvPr id="9" name="Rechteck 8"/>
          <p:cNvSpPr/>
          <p:nvPr/>
        </p:nvSpPr>
        <p:spPr>
          <a:xfrm>
            <a:off x="9019169" y="2419962"/>
            <a:ext cx="1440283" cy="365349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8990598" y="1804146"/>
            <a:ext cx="216000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148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Grundfarben und Varianten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847813"/>
            <a:ext cx="5195889" cy="3886238"/>
          </a:xfrm>
        </p:spPr>
        <p:txBody>
          <a:bodyPr>
            <a:normAutofit/>
          </a:bodyPr>
          <a:lstStyle/>
          <a:p>
            <a:pPr marL="72000" lvl="1"/>
            <a:r>
              <a:rPr lang="de-DE" dirty="0"/>
              <a:t>Die </a:t>
            </a:r>
            <a:r>
              <a:rPr lang="de-DE" b="1" dirty="0"/>
              <a:t>Hausfarbe</a:t>
            </a:r>
            <a:r>
              <a:rPr lang="de-DE" dirty="0"/>
              <a:t> der TU Dresden ist </a:t>
            </a:r>
            <a:r>
              <a:rPr lang="de-DE" b="1" dirty="0"/>
              <a:t>Dunkelblau</a:t>
            </a:r>
            <a:r>
              <a:rPr lang="de-DE" dirty="0"/>
              <a:t>, Farbton HKS 41.</a:t>
            </a:r>
          </a:p>
          <a:p>
            <a:pPr marL="72000" lvl="1"/>
            <a:r>
              <a:rPr lang="de-DE" dirty="0"/>
              <a:t>Zudem sind eine Reihe von </a:t>
            </a:r>
            <a:r>
              <a:rPr lang="de-DE" b="1" dirty="0"/>
              <a:t>Sekundärfarben</a:t>
            </a:r>
            <a:r>
              <a:rPr lang="de-DE" dirty="0"/>
              <a:t> definiert.</a:t>
            </a:r>
          </a:p>
          <a:p>
            <a:pPr marL="467288" lvl="2"/>
            <a:r>
              <a:rPr lang="de-DE" dirty="0"/>
              <a:t>Die Farben können in unterschiedlicher Deckkraft eingesetzt werden. </a:t>
            </a:r>
          </a:p>
          <a:p>
            <a:pPr marL="467288" lvl="2"/>
            <a:r>
              <a:rPr lang="de-DE" dirty="0"/>
              <a:t>Die Farben sind direkt in dieser Präsentationsvorlage eingebunden.</a:t>
            </a:r>
          </a:p>
          <a:p>
            <a:pPr marL="467288" lvl="2"/>
            <a:r>
              <a:rPr lang="de-DE" dirty="0"/>
              <a:t>Sie können </a:t>
            </a:r>
            <a:r>
              <a:rPr lang="de-DE" b="1" dirty="0">
                <a:solidFill>
                  <a:schemeClr val="accent2"/>
                </a:solidFill>
              </a:rPr>
              <a:t>Farbpaletten</a:t>
            </a:r>
            <a:r>
              <a:rPr lang="de-DE" dirty="0"/>
              <a:t> über folgenden Dateipfad in Ihrem System für Office hinterlegen.</a:t>
            </a:r>
          </a:p>
          <a:p>
            <a:pPr marL="72000" lvl="5"/>
            <a:endParaRPr lang="de-DE" dirty="0">
              <a:solidFill>
                <a:schemeClr val="accent2"/>
              </a:solidFill>
            </a:endParaRPr>
          </a:p>
          <a:p>
            <a:pPr marL="72000" lvl="5"/>
            <a:r>
              <a:rPr lang="de-DE" dirty="0">
                <a:solidFill>
                  <a:schemeClr val="accent2"/>
                </a:solidFill>
              </a:rPr>
              <a:t>C:\Users\..................\AppData\Roaming\Microsoft\Templates\Document </a:t>
            </a:r>
            <a:r>
              <a:rPr lang="de-DE" dirty="0" err="1">
                <a:solidFill>
                  <a:schemeClr val="accent2"/>
                </a:solidFill>
              </a:rPr>
              <a:t>Themes</a:t>
            </a:r>
            <a:r>
              <a:rPr lang="de-DE" dirty="0">
                <a:solidFill>
                  <a:schemeClr val="accent2"/>
                </a:solidFill>
              </a:rPr>
              <a:t>\</a:t>
            </a:r>
            <a:r>
              <a:rPr lang="de-DE" dirty="0" err="1">
                <a:solidFill>
                  <a:schemeClr val="accent2"/>
                </a:solidFill>
              </a:rPr>
              <a:t>Theme</a:t>
            </a:r>
            <a:r>
              <a:rPr lang="de-DE" dirty="0">
                <a:solidFill>
                  <a:schemeClr val="accent2"/>
                </a:solidFill>
              </a:rPr>
              <a:t> Colors</a:t>
            </a:r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41" name="Grafik 4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43" y="1836203"/>
            <a:ext cx="3939667" cy="3708000"/>
          </a:xfrm>
          <a:prstGeom prst="rect">
            <a:avLst/>
          </a:prstGeom>
        </p:spPr>
      </p:pic>
      <p:sp>
        <p:nvSpPr>
          <p:cNvPr id="42" name="Textplatzhalter 5"/>
          <p:cNvSpPr txBox="1">
            <a:spLocks/>
          </p:cNvSpPr>
          <p:nvPr/>
        </p:nvSpPr>
        <p:spPr>
          <a:xfrm>
            <a:off x="7744607" y="1593494"/>
            <a:ext cx="3744913" cy="4249737"/>
          </a:xfrm>
          <a:prstGeom prst="rect">
            <a:avLst/>
          </a:prstGeom>
          <a:ln>
            <a:noFill/>
          </a:ln>
        </p:spPr>
        <p:txBody>
          <a:bodyPr vert="horz" lIns="108000" tIns="0" rIns="0" bIns="0" rtlCol="0">
            <a:norm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Name	</a:t>
            </a:r>
            <a:r>
              <a:rPr lang="de-DE" dirty="0" err="1"/>
              <a:t>rgb</a:t>
            </a:r>
            <a:r>
              <a:rPr lang="de-DE" dirty="0"/>
              <a:t>		hex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b="1" dirty="0">
                <a:solidFill>
                  <a:schemeClr val="bg1"/>
                </a:solidFill>
              </a:rPr>
              <a:t>HKS 41	0 / 48 / 94	#00305d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44	0 / 106 / 179	#006ab2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Cyan	0 / 158 / 224	#009de0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92	114 / 120 / 121	#717778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33	147 / 16 / 126 	#93107d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36	84 / 55 / 138	#54368a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65	106 / 176 / 35	#69af22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57	0 / 125 / 64	#007d3f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07	238 / 127 / 0	#ee7f00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9528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21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vorlagen.pptx" id="{7DC3B4C7-6028-4665-8BA0-8DF4A2C03040}" vid="{451B395B-7275-40E1-ADA9-DC5A9D87C16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2021-11_TUD_PPT_16zu9_Vorlage</Template>
  <TotalTime>0</TotalTime>
  <Words>2538</Words>
  <Application>Microsoft Macintosh PowerPoint</Application>
  <PresentationFormat>Breitbild</PresentationFormat>
  <Paragraphs>515</Paragraphs>
  <Slides>44</Slides>
  <Notes>0</Notes>
  <HiddenSlides>41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4" baseType="lpstr">
      <vt:lpstr>Arial</vt:lpstr>
      <vt:lpstr>Open Sans Semibold</vt:lpstr>
      <vt:lpstr>TUD-Iconfont Light</vt:lpstr>
      <vt:lpstr>Open Sans Extrabold</vt:lpstr>
      <vt:lpstr>Open Sans Light</vt:lpstr>
      <vt:lpstr>Calibri</vt:lpstr>
      <vt:lpstr>Open Sans</vt:lpstr>
      <vt:lpstr>Wingdings</vt:lpstr>
      <vt:lpstr>Symbol</vt:lpstr>
      <vt:lpstr>TUD_2021_16zu9</vt:lpstr>
      <vt:lpstr>PowerPoint-Präsentation</vt:lpstr>
      <vt:lpstr>PowerPoint-Präsentation</vt:lpstr>
      <vt:lpstr>PowerPoint-Präsentation</vt:lpstr>
      <vt:lpstr>Inhalte  des Beispielfoliensatzes</vt:lpstr>
      <vt:lpstr>Elemente  des Corporate Design</vt:lpstr>
      <vt:lpstr>Logo  Nutzungshinweise und Platzierung</vt:lpstr>
      <vt:lpstr>Schrift Hausschrift Open Sans</vt:lpstr>
      <vt:lpstr>Schrift Listenebenen in Powerpoint nutzen</vt:lpstr>
      <vt:lpstr>Farben  Grundfarben und Varianten</vt:lpstr>
      <vt:lpstr>Farben  Farbzuweisung Bereiche und Studieninformationssystem</vt:lpstr>
      <vt:lpstr>Farben  Farbpaletten in Office</vt:lpstr>
      <vt:lpstr>Raster  für Präsentationsvorlagen</vt:lpstr>
      <vt:lpstr>Barrierefreiheit Hinweise zur Erstellung  barrierefreier Präsentationen</vt:lpstr>
      <vt:lpstr>Barrierefrei  kommunizieren</vt:lpstr>
      <vt:lpstr>Hinweise  zur Arbeit mit der Präsentationsvorlage</vt:lpstr>
      <vt:lpstr>Neue Datei  erstellen </vt:lpstr>
      <vt:lpstr>Arbeiten  mit der Präsentationsvorlage </vt:lpstr>
      <vt:lpstr>Texte   über Listenebene formatieren  </vt:lpstr>
      <vt:lpstr>Platzierung von Zweitlogos  Anordnungsmöglichkeiten</vt:lpstr>
      <vt:lpstr>Anordnung Zweitlogo  bei Struktureinheiten/Projekten mit DRESDEN-concept Bezug</vt:lpstr>
      <vt:lpstr>Anordnung Zweitlogo  bei Struktureinheiten/Projekten ohne DRESDEN-concept Bezug</vt:lpstr>
      <vt:lpstr>Titelfolie V1</vt:lpstr>
      <vt:lpstr>Titelfolie V2</vt:lpstr>
      <vt:lpstr>Titelfolie V3 </vt:lpstr>
      <vt:lpstr>Titelfolie V4 </vt:lpstr>
      <vt:lpstr>Titelfolie V5a</vt:lpstr>
      <vt:lpstr>Titelfolie V5b </vt:lpstr>
      <vt:lpstr>Titelfolie V6 </vt:lpstr>
      <vt:lpstr>Titelfolie V7 </vt:lpstr>
      <vt:lpstr>Titelfolie V7 </vt:lpstr>
      <vt:lpstr>Titelfolie V8</vt:lpstr>
      <vt:lpstr>Vorlagedatei  speichern</vt:lpstr>
      <vt:lpstr>Design   speichern </vt:lpstr>
      <vt:lpstr>Masterfolien   anpassen</vt:lpstr>
      <vt:lpstr>PowerPoint-Vorlage  als .potx-Datei speichern </vt:lpstr>
      <vt:lpstr>Weitere Beispielseiten  mit Inhalten der TU Dresden</vt:lpstr>
      <vt:lpstr>Beispiel Bilderpotourrie (Fotos Bildpool TUD)</vt:lpstr>
      <vt:lpstr>Technische Universität  Dresden</vt:lpstr>
      <vt:lpstr>Diagramme  monochrom</vt:lpstr>
      <vt:lpstr>Diagramme  mehrfarbig</vt:lpstr>
      <vt:lpstr>Infografiken  mittels Smartart</vt:lpstr>
      <vt:lpstr>Netzwerk  DRESDEN-concept </vt:lpstr>
      <vt:lpstr>DRESDEN-concept  Exzellenz aus Wissenschaft und Kultur</vt:lpstr>
      <vt:lpstr>PowerPoint-Präsentation</vt:lpstr>
    </vt:vector>
  </TitlesOfParts>
  <Company>TU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Präsentationsvorlage</dc:subject>
  <dc:creator>Daniella Modler</dc:creator>
  <cp:lastModifiedBy>Florian Schmidt</cp:lastModifiedBy>
  <cp:revision>15</cp:revision>
  <dcterms:created xsi:type="dcterms:W3CDTF">2022-01-26T13:18:26Z</dcterms:created>
  <dcterms:modified xsi:type="dcterms:W3CDTF">2024-05-22T14:27:30Z</dcterms:modified>
</cp:coreProperties>
</file>